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5.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6.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3.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7.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8.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9.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10.xml" ContentType="application/vnd.openxmlformats-officedocument.themeOverr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11.xml" ContentType="application/vnd.openxmlformats-officedocument.themeOverr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4.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theme/themeOverride12.xml" ContentType="application/vnd.openxmlformats-officedocument.themeOverr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theme/themeOverride13.xml" ContentType="application/vnd.openxmlformats-officedocument.themeOverr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theme/themeOverride14.xml" ContentType="application/vnd.openxmlformats-officedocument.themeOverride+xml"/>
  <Override PartName="/ppt/notesSlides/notesSlide5.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theme/themeOverride15.xml" ContentType="application/vnd.openxmlformats-officedocument.themeOverr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sldIdLst>
    <p:sldId id="311" r:id="rId2"/>
    <p:sldId id="422" r:id="rId3"/>
    <p:sldId id="333" r:id="rId4"/>
    <p:sldId id="267" r:id="rId5"/>
    <p:sldId id="268" r:id="rId6"/>
    <p:sldId id="424" r:id="rId7"/>
    <p:sldId id="423" r:id="rId8"/>
    <p:sldId id="315" r:id="rId9"/>
    <p:sldId id="318" r:id="rId10"/>
    <p:sldId id="425" r:id="rId11"/>
    <p:sldId id="410" r:id="rId12"/>
    <p:sldId id="331" r:id="rId13"/>
    <p:sldId id="336" r:id="rId14"/>
    <p:sldId id="337" r:id="rId15"/>
    <p:sldId id="441" r:id="rId16"/>
    <p:sldId id="440" r:id="rId17"/>
    <p:sldId id="339" r:id="rId18"/>
    <p:sldId id="340" r:id="rId19"/>
    <p:sldId id="341" r:id="rId20"/>
    <p:sldId id="442" r:id="rId21"/>
    <p:sldId id="412" r:id="rId22"/>
    <p:sldId id="343" r:id="rId23"/>
    <p:sldId id="344" r:id="rId24"/>
    <p:sldId id="345" r:id="rId25"/>
    <p:sldId id="347" r:id="rId26"/>
    <p:sldId id="348" r:id="rId27"/>
    <p:sldId id="349" r:id="rId28"/>
    <p:sldId id="350" r:id="rId29"/>
    <p:sldId id="351" r:id="rId30"/>
    <p:sldId id="443" r:id="rId31"/>
    <p:sldId id="430" r:id="rId32"/>
    <p:sldId id="431" r:id="rId33"/>
    <p:sldId id="432" r:id="rId34"/>
    <p:sldId id="433" r:id="rId35"/>
    <p:sldId id="434" r:id="rId36"/>
    <p:sldId id="413" r:id="rId37"/>
    <p:sldId id="357" r:id="rId38"/>
    <p:sldId id="437" r:id="rId39"/>
    <p:sldId id="438" r:id="rId40"/>
    <p:sldId id="360" r:id="rId41"/>
    <p:sldId id="361" r:id="rId42"/>
    <p:sldId id="435" r:id="rId43"/>
    <p:sldId id="362" r:id="rId44"/>
    <p:sldId id="363" r:id="rId45"/>
    <p:sldId id="436" r:id="rId46"/>
    <p:sldId id="439" r:id="rId47"/>
    <p:sldId id="426" r:id="rId48"/>
    <p:sldId id="414" r:id="rId49"/>
    <p:sldId id="421" r:id="rId50"/>
    <p:sldId id="409"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sorterViewPr>
    <p:cViewPr>
      <p:scale>
        <a:sx n="66" d="100"/>
        <a:sy n="66" d="100"/>
      </p:scale>
      <p:origin x="0" y="-235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39.xml"/><Relationship Id="rId1" Type="http://schemas.microsoft.com/office/2011/relationships/chartStyle" Target="style39.xml"/><Relationship Id="rId4"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40.xml"/><Relationship Id="rId1" Type="http://schemas.microsoft.com/office/2011/relationships/chartStyle" Target="style40.xml"/><Relationship Id="rId4"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41.xml"/><Relationship Id="rId1" Type="http://schemas.microsoft.com/office/2011/relationships/chartStyle" Target="style41.xml"/><Relationship Id="rId4"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42.xml"/><Relationship Id="rId1" Type="http://schemas.microsoft.com/office/2011/relationships/chartStyle" Target="style42.xml"/><Relationship Id="rId4" Type="http://schemas.openxmlformats.org/officeDocument/2006/relationships/package" Target="../embeddings/Microsoft_Excel_Worksheet41.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TV Average Audience - National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LNTV</c:v>
                </c:pt>
                <c:pt idx="1">
                  <c:v>Spoon TV</c:v>
                </c:pt>
                <c:pt idx="2">
                  <c:v>KMTV</c:v>
                </c:pt>
                <c:pt idx="3">
                  <c:v>Tamma TV</c:v>
                </c:pt>
                <c:pt idx="4">
                  <c:v>Sky TV</c:v>
                </c:pt>
                <c:pt idx="5">
                  <c:v>Power TV</c:v>
                </c:pt>
                <c:pt idx="6">
                  <c:v>Women TV</c:v>
                </c:pt>
                <c:pt idx="7">
                  <c:v>Fortune TV</c:v>
                </c:pt>
                <c:pt idx="8">
                  <c:v>Light TV</c:v>
                </c:pt>
              </c:strCache>
            </c:strRef>
          </c:cat>
          <c:val>
            <c:numRef>
              <c:f>Sheet1!$B$2:$B$10</c:f>
              <c:numCache>
                <c:formatCode>_(* #,##0_);_(* \(#,##0\);_(* "-"??_);_(@_)</c:formatCode>
                <c:ptCount val="9"/>
                <c:pt idx="0">
                  <c:v>116000</c:v>
                </c:pt>
                <c:pt idx="1">
                  <c:v>77000</c:v>
                </c:pt>
                <c:pt idx="2">
                  <c:v>27000</c:v>
                </c:pt>
                <c:pt idx="3">
                  <c:v>18000</c:v>
                </c:pt>
                <c:pt idx="4">
                  <c:v>15000</c:v>
                </c:pt>
                <c:pt idx="5">
                  <c:v>12000</c:v>
                </c:pt>
                <c:pt idx="6">
                  <c:v>6000</c:v>
                </c:pt>
                <c:pt idx="7">
                  <c:v>6000</c:v>
                </c:pt>
                <c:pt idx="8">
                  <c:v>5000</c:v>
                </c:pt>
              </c:numCache>
            </c:numRef>
          </c:val>
          <c:extLst>
            <c:ext xmlns:c16="http://schemas.microsoft.com/office/drawing/2014/chart" uri="{C3380CC4-5D6E-409C-BE32-E72D297353CC}">
              <c16:uniqueId val="{00000000-9F3C-0B4C-9FB1-93B4A5689398}"/>
            </c:ext>
          </c:extLst>
        </c:ser>
        <c:dLbls>
          <c:dLblPos val="outEnd"/>
          <c:showLegendKey val="0"/>
          <c:showVal val="1"/>
          <c:showCatName val="0"/>
          <c:showSerName val="0"/>
          <c:showPercent val="0"/>
          <c:showBubbleSize val="0"/>
        </c:dLbls>
        <c:gapWidth val="219"/>
        <c:overlap val="-27"/>
        <c:axId val="404844816"/>
        <c:axId val="536454560"/>
      </c:barChart>
      <c:catAx>
        <c:axId val="404844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536454560"/>
        <c:crosses val="autoZero"/>
        <c:auto val="1"/>
        <c:lblAlgn val="ctr"/>
        <c:lblOffset val="100"/>
        <c:noMultiLvlLbl val="0"/>
      </c:catAx>
      <c:valAx>
        <c:axId val="536454560"/>
        <c:scaling>
          <c:orientation val="minMax"/>
        </c:scaling>
        <c:delete val="0"/>
        <c:axPos val="l"/>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04844816"/>
        <c:crosses val="autoZero"/>
        <c:crossBetween val="between"/>
      </c:valAx>
      <c:spPr>
        <a:noFill/>
        <a:ln>
          <a:noFill/>
        </a:ln>
        <a:effectLst/>
      </c:spPr>
    </c:plotArea>
    <c:plotVisOnly val="1"/>
    <c:dispBlanksAs val="gap"/>
    <c:showDLblsOverMax val="0"/>
    <c:extLst/>
  </c:chart>
  <c:spPr>
    <a:noFill/>
    <a:ln>
      <a:noFill/>
    </a:ln>
    <a:effectLst/>
  </c:spPr>
  <c:txPr>
    <a:bodyPr/>
    <a:lstStyle/>
    <a:p>
      <a:pPr>
        <a:defRPr>
          <a:solidFill>
            <a:schemeClr val="tx1"/>
          </a:solidFill>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r>
              <a:rPr lang="en-US" dirty="0"/>
              <a:t>National - Female</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Sheet1!$C$1</c:f>
              <c:strCache>
                <c:ptCount val="1"/>
                <c:pt idx="0">
                  <c:v>Rating</c:v>
                </c:pt>
              </c:strCache>
            </c:strRef>
          </c:tx>
          <c:spPr>
            <a:solidFill>
              <a:srgbClr val="4394B6"/>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LNTV</c:v>
                </c:pt>
                <c:pt idx="1">
                  <c:v>Spoon TV</c:v>
                </c:pt>
                <c:pt idx="2">
                  <c:v>KMTV</c:v>
                </c:pt>
                <c:pt idx="3">
                  <c:v>TAMMA TV</c:v>
                </c:pt>
                <c:pt idx="4">
                  <c:v>Sky TV</c:v>
                </c:pt>
                <c:pt idx="5">
                  <c:v>Power TV</c:v>
                </c:pt>
                <c:pt idx="6">
                  <c:v>FORTUNE TV</c:v>
                </c:pt>
                <c:pt idx="7">
                  <c:v>Women TV</c:v>
                </c:pt>
                <c:pt idx="8">
                  <c:v>Light TV</c:v>
                </c:pt>
              </c:strCache>
            </c:strRef>
          </c:cat>
          <c:val>
            <c:numRef>
              <c:f>Sheet1!$C$2:$C$10</c:f>
              <c:numCache>
                <c:formatCode>0.0</c:formatCode>
                <c:ptCount val="9"/>
                <c:pt idx="0">
                  <c:v>5.2334588524173409</c:v>
                </c:pt>
                <c:pt idx="1">
                  <c:v>2.703921114870659</c:v>
                </c:pt>
                <c:pt idx="2">
                  <c:v>0.77806962365504539</c:v>
                </c:pt>
                <c:pt idx="3">
                  <c:v>0.38277602994487203</c:v>
                </c:pt>
                <c:pt idx="4">
                  <c:v>0.45118527312044993</c:v>
                </c:pt>
                <c:pt idx="5">
                  <c:v>0.39704510079803274</c:v>
                </c:pt>
                <c:pt idx="6">
                  <c:v>0.19787973095176056</c:v>
                </c:pt>
                <c:pt idx="7">
                  <c:v>0.25667609219312421</c:v>
                </c:pt>
                <c:pt idx="8">
                  <c:v>0.13291620868026691</c:v>
                </c:pt>
              </c:numCache>
            </c:numRef>
          </c:val>
          <c:extLst>
            <c:ext xmlns:c16="http://schemas.microsoft.com/office/drawing/2014/chart" uri="{C3380CC4-5D6E-409C-BE32-E72D297353CC}">
              <c16:uniqueId val="{00000000-6E14-4875-B5B7-AD3C3F78BDE4}"/>
            </c:ext>
          </c:extLst>
        </c:ser>
        <c:dLbls>
          <c:dLblPos val="outEnd"/>
          <c:showLegendKey val="0"/>
          <c:showVal val="1"/>
          <c:showCatName val="0"/>
          <c:showSerName val="0"/>
          <c:showPercent val="0"/>
          <c:showBubbleSize val="0"/>
        </c:dLbls>
        <c:gapWidth val="219"/>
        <c:axId val="404844816"/>
        <c:axId val="536454560"/>
      </c:barChart>
      <c:lineChart>
        <c:grouping val="standard"/>
        <c:varyColors val="0"/>
        <c:ser>
          <c:idx val="1"/>
          <c:order val="1"/>
          <c:tx>
            <c:strRef>
              <c:f>Sheet1!$B$1</c:f>
              <c:strCache>
                <c:ptCount val="1"/>
                <c:pt idx="0">
                  <c:v>Affinity</c:v>
                </c:pt>
              </c:strCache>
            </c:strRef>
          </c:tx>
          <c:spPr>
            <a:ln w="28575" cap="rnd">
              <a:solidFill>
                <a:schemeClr val="accent4"/>
              </a:solidFill>
              <a:round/>
            </a:ln>
            <a:effectLst/>
          </c:spPr>
          <c:marker>
            <c:symbol val="none"/>
          </c:marker>
          <c:dLbls>
            <c:dLbl>
              <c:idx val="0"/>
              <c:layout>
                <c:manualLayout>
                  <c:x val="-1.7708333333333333E-2"/>
                  <c:y val="2.42784450898518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660-48B2-A809-C9120B44E25F}"/>
                </c:ext>
              </c:extLst>
            </c:dLbl>
            <c:dLbl>
              <c:idx val="1"/>
              <c:layout>
                <c:manualLayout>
                  <c:x val="-1.8750000000000037E-2"/>
                  <c:y val="3.33828619985461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660-48B2-A809-C9120B44E25F}"/>
                </c:ext>
              </c:extLst>
            </c:dLbl>
            <c:dLbl>
              <c:idx val="2"/>
              <c:layout>
                <c:manualLayout>
                  <c:x val="-2.0833333333333409E-2"/>
                  <c:y val="-3.33828619985461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660-48B2-A809-C9120B44E25F}"/>
                </c:ext>
              </c:extLst>
            </c:dLbl>
            <c:dLbl>
              <c:idx val="3"/>
              <c:layout>
                <c:manualLayout>
                  <c:x val="-2.1875000000000075E-2"/>
                  <c:y val="-3.33828619985461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660-48B2-A809-C9120B44E25F}"/>
                </c:ext>
              </c:extLst>
            </c:dLbl>
            <c:dLbl>
              <c:idx val="4"/>
              <c:layout>
                <c:manualLayout>
                  <c:x val="-2.3958333333333335E-2"/>
                  <c:y val="3.33828619985461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660-48B2-A809-C9120B44E25F}"/>
                </c:ext>
              </c:extLst>
            </c:dLbl>
            <c:spPr>
              <a:noFill/>
              <a:ln>
                <a:noFill/>
              </a:ln>
              <a:effectLst/>
            </c:spPr>
            <c:txPr>
              <a:bodyPr rot="0" spcFirstLastPara="1" vertOverflow="ellipsis" vert="horz" wrap="square" anchor="ctr" anchorCtr="1"/>
              <a:lstStyle/>
              <a:p>
                <a:pPr>
                  <a:defRPr sz="1197"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LNTV</c:v>
                </c:pt>
                <c:pt idx="1">
                  <c:v>Spoon TV</c:v>
                </c:pt>
                <c:pt idx="2">
                  <c:v>KMTV</c:v>
                </c:pt>
                <c:pt idx="3">
                  <c:v>TAMMA TV</c:v>
                </c:pt>
                <c:pt idx="4">
                  <c:v>Sky TV</c:v>
                </c:pt>
                <c:pt idx="5">
                  <c:v>Power TV</c:v>
                </c:pt>
                <c:pt idx="6">
                  <c:v>FORTUNE TV</c:v>
                </c:pt>
                <c:pt idx="7">
                  <c:v>Women TV</c:v>
                </c:pt>
                <c:pt idx="8">
                  <c:v>Light TV</c:v>
                </c:pt>
              </c:strCache>
            </c:strRef>
          </c:cat>
          <c:val>
            <c:numRef>
              <c:f>Sheet1!$B$2:$B$10</c:f>
              <c:numCache>
                <c:formatCode>0%</c:formatCode>
                <c:ptCount val="9"/>
                <c:pt idx="0">
                  <c:v>1.1219425139699721</c:v>
                </c:pt>
                <c:pt idx="1">
                  <c:v>0.87452919096332837</c:v>
                </c:pt>
                <c:pt idx="2">
                  <c:v>0.70847859273894276</c:v>
                </c:pt>
                <c:pt idx="3">
                  <c:v>0.52165508391836335</c:v>
                </c:pt>
                <c:pt idx="4">
                  <c:v>0.73099576247594389</c:v>
                </c:pt>
                <c:pt idx="5">
                  <c:v>0.8268213840667743</c:v>
                </c:pt>
                <c:pt idx="6">
                  <c:v>0.77883026294662039</c:v>
                </c:pt>
                <c:pt idx="7">
                  <c:v>1.0524290484183143</c:v>
                </c:pt>
                <c:pt idx="8">
                  <c:v>0.60224990336898121</c:v>
                </c:pt>
              </c:numCache>
            </c:numRef>
          </c:val>
          <c:smooth val="0"/>
          <c:extLst>
            <c:ext xmlns:c16="http://schemas.microsoft.com/office/drawing/2014/chart" uri="{C3380CC4-5D6E-409C-BE32-E72D297353CC}">
              <c16:uniqueId val="{00000001-6E14-4875-B5B7-AD3C3F78BDE4}"/>
            </c:ext>
          </c:extLst>
        </c:ser>
        <c:dLbls>
          <c:showLegendKey val="0"/>
          <c:showVal val="0"/>
          <c:showCatName val="0"/>
          <c:showSerName val="0"/>
          <c:showPercent val="0"/>
          <c:showBubbleSize val="0"/>
        </c:dLbls>
        <c:marker val="1"/>
        <c:smooth val="0"/>
        <c:axId val="1365359520"/>
        <c:axId val="1362626816"/>
      </c:lineChart>
      <c:catAx>
        <c:axId val="404844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536454560"/>
        <c:crosses val="autoZero"/>
        <c:auto val="1"/>
        <c:lblAlgn val="ctr"/>
        <c:lblOffset val="100"/>
        <c:noMultiLvlLbl val="0"/>
      </c:catAx>
      <c:valAx>
        <c:axId val="53645456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404844816"/>
        <c:crosses val="autoZero"/>
        <c:crossBetween val="between"/>
      </c:valAx>
      <c:valAx>
        <c:axId val="1362626816"/>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65359520"/>
        <c:crosses val="max"/>
        <c:crossBetween val="between"/>
      </c:valAx>
      <c:catAx>
        <c:axId val="1365359520"/>
        <c:scaling>
          <c:orientation val="minMax"/>
        </c:scaling>
        <c:delete val="1"/>
        <c:axPos val="b"/>
        <c:numFmt formatCode="General" sourceLinked="1"/>
        <c:majorTickMark val="out"/>
        <c:minorTickMark val="none"/>
        <c:tickLblPos val="nextTo"/>
        <c:crossAx val="1362626816"/>
        <c:crosses val="autoZero"/>
        <c:auto val="1"/>
        <c:lblAlgn val="ctr"/>
        <c:lblOffset val="100"/>
        <c:noMultiLvlLbl val="0"/>
      </c:cat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extLst/>
  </c:chart>
  <c:spPr>
    <a:noFill/>
    <a:ln>
      <a:noFill/>
    </a:ln>
    <a:effectLst/>
  </c:spPr>
  <c:txPr>
    <a:bodyPr/>
    <a:lstStyle/>
    <a:p>
      <a:pPr>
        <a:defRPr>
          <a:solidFill>
            <a:schemeClr val="tx1"/>
          </a:solidFill>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Male Age 18-30</c:v>
                </c:pt>
              </c:strCache>
            </c:strRef>
          </c:tx>
          <c:spPr>
            <a:solidFill>
              <a:schemeClr val="accent1"/>
            </a:solidFill>
            <a:ln>
              <a:noFill/>
            </a:ln>
            <a:effectLst/>
          </c:spPr>
          <c:invertIfNegative val="0"/>
          <c:cat>
            <c:strRef>
              <c:f>Sheet1!$A$2:$A$11</c:f>
              <c:strCache>
                <c:ptCount val="10"/>
                <c:pt idx="0">
                  <c:v>LNTV</c:v>
                </c:pt>
                <c:pt idx="1">
                  <c:v>Spoon TV</c:v>
                </c:pt>
                <c:pt idx="2">
                  <c:v>KMTV</c:v>
                </c:pt>
                <c:pt idx="3">
                  <c:v>TAMMA TV</c:v>
                </c:pt>
                <c:pt idx="4">
                  <c:v>Sky TV</c:v>
                </c:pt>
                <c:pt idx="5">
                  <c:v>Power TV</c:v>
                </c:pt>
                <c:pt idx="6">
                  <c:v>FORTUNE TV</c:v>
                </c:pt>
                <c:pt idx="7">
                  <c:v>Women TV</c:v>
                </c:pt>
                <c:pt idx="8">
                  <c:v>Light TV</c:v>
                </c:pt>
                <c:pt idx="9">
                  <c:v>Bbc</c:v>
                </c:pt>
              </c:strCache>
            </c:strRef>
          </c:cat>
          <c:val>
            <c:numRef>
              <c:f>Sheet1!$B$2:$B$11</c:f>
              <c:numCache>
                <c:formatCode>0.0</c:formatCode>
                <c:ptCount val="10"/>
                <c:pt idx="0">
                  <c:v>4.5235869912920101</c:v>
                </c:pt>
                <c:pt idx="1">
                  <c:v>2.1186241609383165</c:v>
                </c:pt>
                <c:pt idx="2">
                  <c:v>2.0329995587963836</c:v>
                </c:pt>
                <c:pt idx="3">
                  <c:v>2.2762714881512967</c:v>
                </c:pt>
                <c:pt idx="4">
                  <c:v>0.35972015613823338</c:v>
                </c:pt>
                <c:pt idx="5">
                  <c:v>0.43332954613135793</c:v>
                </c:pt>
                <c:pt idx="6">
                  <c:v>9.4769688347993902E-2</c:v>
                </c:pt>
                <c:pt idx="7">
                  <c:v>0.26447370884423321</c:v>
                </c:pt>
                <c:pt idx="8">
                  <c:v>0.10452266889371728</c:v>
                </c:pt>
                <c:pt idx="9">
                  <c:v>0.23440706719209783</c:v>
                </c:pt>
              </c:numCache>
            </c:numRef>
          </c:val>
          <c:extLst>
            <c:ext xmlns:c16="http://schemas.microsoft.com/office/drawing/2014/chart" uri="{C3380CC4-5D6E-409C-BE32-E72D297353CC}">
              <c16:uniqueId val="{00000000-BFA8-4F7A-A951-2F1E08586D74}"/>
            </c:ext>
          </c:extLst>
        </c:ser>
        <c:ser>
          <c:idx val="1"/>
          <c:order val="1"/>
          <c:tx>
            <c:strRef>
              <c:f>Sheet1!$C$1</c:f>
              <c:strCache>
                <c:ptCount val="1"/>
                <c:pt idx="0">
                  <c:v>Male Age 30+</c:v>
                </c:pt>
              </c:strCache>
            </c:strRef>
          </c:tx>
          <c:spPr>
            <a:solidFill>
              <a:schemeClr val="accent2"/>
            </a:solidFill>
            <a:ln>
              <a:noFill/>
            </a:ln>
            <a:effectLst/>
          </c:spPr>
          <c:invertIfNegative val="0"/>
          <c:cat>
            <c:strRef>
              <c:f>Sheet1!$A$2:$A$11</c:f>
              <c:strCache>
                <c:ptCount val="10"/>
                <c:pt idx="0">
                  <c:v>LNTV</c:v>
                </c:pt>
                <c:pt idx="1">
                  <c:v>Spoon TV</c:v>
                </c:pt>
                <c:pt idx="2">
                  <c:v>KMTV</c:v>
                </c:pt>
                <c:pt idx="3">
                  <c:v>TAMMA TV</c:v>
                </c:pt>
                <c:pt idx="4">
                  <c:v>Sky TV</c:v>
                </c:pt>
                <c:pt idx="5">
                  <c:v>Power TV</c:v>
                </c:pt>
                <c:pt idx="6">
                  <c:v>FORTUNE TV</c:v>
                </c:pt>
                <c:pt idx="7">
                  <c:v>Women TV</c:v>
                </c:pt>
                <c:pt idx="8">
                  <c:v>Light TV</c:v>
                </c:pt>
                <c:pt idx="9">
                  <c:v>Bbc</c:v>
                </c:pt>
              </c:strCache>
            </c:strRef>
          </c:cat>
          <c:val>
            <c:numRef>
              <c:f>Sheet1!$C$2:$C$11</c:f>
              <c:numCache>
                <c:formatCode>0.0</c:formatCode>
                <c:ptCount val="10"/>
                <c:pt idx="0">
                  <c:v>4.3113819311013861</c:v>
                </c:pt>
                <c:pt idx="1">
                  <c:v>3.8241100132073109</c:v>
                </c:pt>
                <c:pt idx="2">
                  <c:v>1.2954354210576624</c:v>
                </c:pt>
                <c:pt idx="3">
                  <c:v>0.88731902168664967</c:v>
                </c:pt>
                <c:pt idx="4">
                  <c:v>0.86977319516401641</c:v>
                </c:pt>
                <c:pt idx="5">
                  <c:v>0.60563672343584674</c:v>
                </c:pt>
                <c:pt idx="6">
                  <c:v>0.34811734037791925</c:v>
                </c:pt>
                <c:pt idx="7">
                  <c:v>0.23317675797408741</c:v>
                </c:pt>
                <c:pt idx="8">
                  <c:v>0.34466350447562594</c:v>
                </c:pt>
                <c:pt idx="9">
                  <c:v>0.20599206786257146</c:v>
                </c:pt>
              </c:numCache>
            </c:numRef>
          </c:val>
          <c:extLst>
            <c:ext xmlns:c16="http://schemas.microsoft.com/office/drawing/2014/chart" uri="{C3380CC4-5D6E-409C-BE32-E72D297353CC}">
              <c16:uniqueId val="{00000001-BFA8-4F7A-A951-2F1E08586D74}"/>
            </c:ext>
          </c:extLst>
        </c:ser>
        <c:ser>
          <c:idx val="2"/>
          <c:order val="2"/>
          <c:tx>
            <c:strRef>
              <c:f>Sheet1!$D$1</c:f>
              <c:strCache>
                <c:ptCount val="1"/>
                <c:pt idx="0">
                  <c:v>Female Age 18-30</c:v>
                </c:pt>
              </c:strCache>
            </c:strRef>
          </c:tx>
          <c:spPr>
            <a:solidFill>
              <a:schemeClr val="accent3"/>
            </a:solidFill>
            <a:ln>
              <a:noFill/>
            </a:ln>
            <a:effectLst/>
          </c:spPr>
          <c:invertIfNegative val="0"/>
          <c:cat>
            <c:strRef>
              <c:f>Sheet1!$A$2:$A$11</c:f>
              <c:strCache>
                <c:ptCount val="10"/>
                <c:pt idx="0">
                  <c:v>LNTV</c:v>
                </c:pt>
                <c:pt idx="1">
                  <c:v>Spoon TV</c:v>
                </c:pt>
                <c:pt idx="2">
                  <c:v>KMTV</c:v>
                </c:pt>
                <c:pt idx="3">
                  <c:v>TAMMA TV</c:v>
                </c:pt>
                <c:pt idx="4">
                  <c:v>Sky TV</c:v>
                </c:pt>
                <c:pt idx="5">
                  <c:v>Power TV</c:v>
                </c:pt>
                <c:pt idx="6">
                  <c:v>FORTUNE TV</c:v>
                </c:pt>
                <c:pt idx="7">
                  <c:v>Women TV</c:v>
                </c:pt>
                <c:pt idx="8">
                  <c:v>Light TV</c:v>
                </c:pt>
                <c:pt idx="9">
                  <c:v>Bbc</c:v>
                </c:pt>
              </c:strCache>
            </c:strRef>
          </c:cat>
          <c:val>
            <c:numRef>
              <c:f>Sheet1!$D$2:$D$11</c:f>
              <c:numCache>
                <c:formatCode>0.0</c:formatCode>
                <c:ptCount val="10"/>
                <c:pt idx="0">
                  <c:v>1.6347994746550205</c:v>
                </c:pt>
                <c:pt idx="1">
                  <c:v>1.672898634266893</c:v>
                </c:pt>
                <c:pt idx="2">
                  <c:v>1.0113182452572822</c:v>
                </c:pt>
                <c:pt idx="3">
                  <c:v>5.9088580588908861E-2</c:v>
                </c:pt>
                <c:pt idx="4">
                  <c:v>0.62554903663246775</c:v>
                </c:pt>
                <c:pt idx="5">
                  <c:v>0.33054914158600751</c:v>
                </c:pt>
                <c:pt idx="6">
                  <c:v>0.16783475573588735</c:v>
                </c:pt>
                <c:pt idx="7">
                  <c:v>0.27568292851064774</c:v>
                </c:pt>
                <c:pt idx="8">
                  <c:v>6.9813478121728209E-2</c:v>
                </c:pt>
                <c:pt idx="9">
                  <c:v>0</c:v>
                </c:pt>
              </c:numCache>
            </c:numRef>
          </c:val>
          <c:extLst>
            <c:ext xmlns:c16="http://schemas.microsoft.com/office/drawing/2014/chart" uri="{C3380CC4-5D6E-409C-BE32-E72D297353CC}">
              <c16:uniqueId val="{00000002-BFA8-4F7A-A951-2F1E08586D74}"/>
            </c:ext>
          </c:extLst>
        </c:ser>
        <c:ser>
          <c:idx val="3"/>
          <c:order val="3"/>
          <c:tx>
            <c:strRef>
              <c:f>Sheet1!$E$1</c:f>
              <c:strCache>
                <c:ptCount val="1"/>
                <c:pt idx="0">
                  <c:v>Female Age 30+</c:v>
                </c:pt>
              </c:strCache>
            </c:strRef>
          </c:tx>
          <c:spPr>
            <a:solidFill>
              <a:schemeClr val="accent4"/>
            </a:solidFill>
            <a:ln>
              <a:noFill/>
            </a:ln>
            <a:effectLst/>
          </c:spPr>
          <c:invertIfNegative val="0"/>
          <c:cat>
            <c:strRef>
              <c:f>Sheet1!$A$2:$A$11</c:f>
              <c:strCache>
                <c:ptCount val="10"/>
                <c:pt idx="0">
                  <c:v>LNTV</c:v>
                </c:pt>
                <c:pt idx="1">
                  <c:v>Spoon TV</c:v>
                </c:pt>
                <c:pt idx="2">
                  <c:v>KMTV</c:v>
                </c:pt>
                <c:pt idx="3">
                  <c:v>TAMMA TV</c:v>
                </c:pt>
                <c:pt idx="4">
                  <c:v>Sky TV</c:v>
                </c:pt>
                <c:pt idx="5">
                  <c:v>Power TV</c:v>
                </c:pt>
                <c:pt idx="6">
                  <c:v>FORTUNE TV</c:v>
                </c:pt>
                <c:pt idx="7">
                  <c:v>Women TV</c:v>
                </c:pt>
                <c:pt idx="8">
                  <c:v>Light TV</c:v>
                </c:pt>
                <c:pt idx="9">
                  <c:v>Bbc</c:v>
                </c:pt>
              </c:strCache>
            </c:strRef>
          </c:cat>
          <c:val>
            <c:numRef>
              <c:f>Sheet1!$E$2:$E$11</c:f>
              <c:numCache>
                <c:formatCode>0.0</c:formatCode>
                <c:ptCount val="10"/>
                <c:pt idx="0">
                  <c:v>6.1036044403097245</c:v>
                </c:pt>
                <c:pt idx="1">
                  <c:v>2.9627775930327855</c:v>
                </c:pt>
                <c:pt idx="2">
                  <c:v>0.68917795562932149</c:v>
                </c:pt>
                <c:pt idx="3">
                  <c:v>0.46379527743289289</c:v>
                </c:pt>
                <c:pt idx="4">
                  <c:v>0.41121972969528442</c:v>
                </c:pt>
                <c:pt idx="5">
                  <c:v>0.42652195334626897</c:v>
                </c:pt>
                <c:pt idx="6">
                  <c:v>0.19024459529869406</c:v>
                </c:pt>
                <c:pt idx="7">
                  <c:v>0.24004522022407754</c:v>
                </c:pt>
                <c:pt idx="8">
                  <c:v>0.14326910103224444</c:v>
                </c:pt>
                <c:pt idx="9">
                  <c:v>0</c:v>
                </c:pt>
              </c:numCache>
            </c:numRef>
          </c:val>
          <c:extLst>
            <c:ext xmlns:c16="http://schemas.microsoft.com/office/drawing/2014/chart" uri="{C3380CC4-5D6E-409C-BE32-E72D297353CC}">
              <c16:uniqueId val="{00000003-BFA8-4F7A-A951-2F1E08586D74}"/>
            </c:ext>
          </c:extLst>
        </c:ser>
        <c:dLbls>
          <c:showLegendKey val="0"/>
          <c:showVal val="0"/>
          <c:showCatName val="0"/>
          <c:showSerName val="0"/>
          <c:showPercent val="0"/>
          <c:showBubbleSize val="0"/>
        </c:dLbls>
        <c:gapWidth val="219"/>
        <c:overlap val="-27"/>
        <c:axId val="722047183"/>
        <c:axId val="722034703"/>
      </c:barChart>
      <c:catAx>
        <c:axId val="7220471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22034703"/>
        <c:crosses val="autoZero"/>
        <c:auto val="1"/>
        <c:lblAlgn val="ctr"/>
        <c:lblOffset val="100"/>
        <c:noMultiLvlLbl val="0"/>
      </c:catAx>
      <c:valAx>
        <c:axId val="722034703"/>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220471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0712117898969459E-2"/>
          <c:y val="8.9322659333350332E-2"/>
          <c:w val="0.91366287953787395"/>
          <c:h val="0.6139117969061143"/>
        </c:manualLayout>
      </c:layout>
      <c:barChart>
        <c:barDir val="col"/>
        <c:grouping val="clustered"/>
        <c:varyColors val="0"/>
        <c:ser>
          <c:idx val="0"/>
          <c:order val="0"/>
          <c:tx>
            <c:strRef>
              <c:f>Sheet1!$B$1</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ELBC</c:v>
                </c:pt>
                <c:pt idx="1">
                  <c:v>Spoon FM</c:v>
                </c:pt>
                <c:pt idx="2">
                  <c:v>OK FM</c:v>
                </c:pt>
                <c:pt idx="3">
                  <c:v>ECOWAS Radio</c:v>
                </c:pt>
                <c:pt idx="4">
                  <c:v>Truth</c:v>
                </c:pt>
                <c:pt idx="5">
                  <c:v>Freedom FM</c:v>
                </c:pt>
                <c:pt idx="6">
                  <c:v>Kool FM</c:v>
                </c:pt>
                <c:pt idx="7">
                  <c:v>Radio Gbarnga</c:v>
                </c:pt>
                <c:pt idx="8">
                  <c:v>PHOENIX FM-UNIVERSITY RADIO</c:v>
                </c:pt>
                <c:pt idx="9">
                  <c:v>Radio Nimba</c:v>
                </c:pt>
                <c:pt idx="10">
                  <c:v>Voice of Gompa</c:v>
                </c:pt>
                <c:pt idx="11">
                  <c:v>VOICE OF BONG</c:v>
                </c:pt>
                <c:pt idx="12">
                  <c:v>Super Bongese</c:v>
                </c:pt>
                <c:pt idx="13">
                  <c:v>Radio Kagheamahn</c:v>
                </c:pt>
                <c:pt idx="14">
                  <c:v>Voice of Firestone</c:v>
                </c:pt>
              </c:strCache>
            </c:strRef>
          </c:cat>
          <c:val>
            <c:numRef>
              <c:f>Sheet1!$B$2:$B$16</c:f>
              <c:numCache>
                <c:formatCode>_(* #,##0_);_(* \(#,##0\);_(* "-"??_);_(@_)</c:formatCode>
                <c:ptCount val="15"/>
                <c:pt idx="0">
                  <c:v>108000</c:v>
                </c:pt>
                <c:pt idx="1">
                  <c:v>94000</c:v>
                </c:pt>
                <c:pt idx="2">
                  <c:v>66000</c:v>
                </c:pt>
                <c:pt idx="3">
                  <c:v>61000</c:v>
                </c:pt>
                <c:pt idx="4">
                  <c:v>57000</c:v>
                </c:pt>
                <c:pt idx="5">
                  <c:v>55000</c:v>
                </c:pt>
                <c:pt idx="6">
                  <c:v>44000</c:v>
                </c:pt>
                <c:pt idx="7">
                  <c:v>36000</c:v>
                </c:pt>
                <c:pt idx="8">
                  <c:v>30000</c:v>
                </c:pt>
                <c:pt idx="9">
                  <c:v>30000</c:v>
                </c:pt>
                <c:pt idx="10">
                  <c:v>27000</c:v>
                </c:pt>
                <c:pt idx="11">
                  <c:v>21000</c:v>
                </c:pt>
                <c:pt idx="12">
                  <c:v>20000</c:v>
                </c:pt>
                <c:pt idx="13">
                  <c:v>16000</c:v>
                </c:pt>
                <c:pt idx="14">
                  <c:v>16000</c:v>
                </c:pt>
              </c:numCache>
            </c:numRef>
          </c:val>
          <c:extLst>
            <c:ext xmlns:c16="http://schemas.microsoft.com/office/drawing/2014/chart" uri="{C3380CC4-5D6E-409C-BE32-E72D297353CC}">
              <c16:uniqueId val="{00000000-9F3C-0B4C-9FB1-93B4A5689398}"/>
            </c:ext>
          </c:extLst>
        </c:ser>
        <c:dLbls>
          <c:dLblPos val="outEnd"/>
          <c:showLegendKey val="0"/>
          <c:showVal val="1"/>
          <c:showCatName val="0"/>
          <c:showSerName val="0"/>
          <c:showPercent val="0"/>
          <c:showBubbleSize val="0"/>
        </c:dLbls>
        <c:gapWidth val="219"/>
        <c:overlap val="-27"/>
        <c:axId val="404844816"/>
        <c:axId val="536454560"/>
      </c:barChart>
      <c:catAx>
        <c:axId val="404844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1" i="0" u="none" strike="noStrike" kern="1200" baseline="0">
                <a:solidFill>
                  <a:schemeClr val="tx1"/>
                </a:solidFill>
                <a:latin typeface="+mn-lt"/>
                <a:ea typeface="+mn-ea"/>
                <a:cs typeface="+mn-cs"/>
              </a:defRPr>
            </a:pPr>
            <a:endParaRPr lang="en-US"/>
          </a:p>
        </c:txPr>
        <c:crossAx val="536454560"/>
        <c:crosses val="autoZero"/>
        <c:auto val="1"/>
        <c:lblAlgn val="ctr"/>
        <c:lblOffset val="100"/>
        <c:noMultiLvlLbl val="0"/>
      </c:catAx>
      <c:valAx>
        <c:axId val="536454560"/>
        <c:scaling>
          <c:orientation val="minMax"/>
        </c:scaling>
        <c:delete val="0"/>
        <c:axPos val="l"/>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04844816"/>
        <c:crosses val="autoZero"/>
        <c:crossBetween val="between"/>
      </c:valAx>
      <c:spPr>
        <a:noFill/>
        <a:ln>
          <a:noFill/>
        </a:ln>
        <a:effectLst/>
      </c:spPr>
    </c:plotArea>
    <c:plotVisOnly val="1"/>
    <c:dispBlanksAs val="gap"/>
    <c:showDLblsOverMax val="0"/>
    <c:extLst/>
  </c:chart>
  <c:spPr>
    <a:noFill/>
    <a:ln>
      <a:noFill/>
    </a:ln>
    <a:effectLst/>
  </c:spPr>
  <c:txPr>
    <a:bodyPr/>
    <a:lstStyle/>
    <a:p>
      <a:pPr>
        <a:defRPr>
          <a:solidFill>
            <a:schemeClr val="tx1"/>
          </a:solidFill>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0613118538897388E-2"/>
          <c:y val="7.7229543292046135E-2"/>
          <c:w val="0.92105354676075246"/>
          <c:h val="0.60181868086481005"/>
        </c:manualLayout>
      </c:layout>
      <c:barChart>
        <c:barDir val="col"/>
        <c:grouping val="clustered"/>
        <c:varyColors val="0"/>
        <c:ser>
          <c:idx val="0"/>
          <c:order val="0"/>
          <c:tx>
            <c:strRef>
              <c:f>Sheet1!$B$1</c:f>
              <c:strCache>
                <c:ptCount val="1"/>
                <c:pt idx="0">
                  <c:v>Radio Average Audience - Male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ELBC</c:v>
                </c:pt>
                <c:pt idx="1">
                  <c:v>OK FM</c:v>
                </c:pt>
                <c:pt idx="2">
                  <c:v>Spoon FM</c:v>
                </c:pt>
                <c:pt idx="3">
                  <c:v>Freedom FM</c:v>
                </c:pt>
                <c:pt idx="4">
                  <c:v>Truth</c:v>
                </c:pt>
                <c:pt idx="5">
                  <c:v>ECOWAS Radio</c:v>
                </c:pt>
                <c:pt idx="6">
                  <c:v>Kool FM</c:v>
                </c:pt>
                <c:pt idx="7">
                  <c:v>Voice of Gompa</c:v>
                </c:pt>
                <c:pt idx="8">
                  <c:v>Radio Gbarnga</c:v>
                </c:pt>
                <c:pt idx="9">
                  <c:v>Super Bongese</c:v>
                </c:pt>
                <c:pt idx="10">
                  <c:v>PHOENIX FM-UNIVERSITY RADIO</c:v>
                </c:pt>
                <c:pt idx="11">
                  <c:v>VOICE OF BONG</c:v>
                </c:pt>
                <c:pt idx="12">
                  <c:v>Radio Nimba</c:v>
                </c:pt>
                <c:pt idx="13">
                  <c:v>Radio Kagheamahn</c:v>
                </c:pt>
                <c:pt idx="14">
                  <c:v>PREMIUM FM</c:v>
                </c:pt>
              </c:strCache>
            </c:strRef>
          </c:cat>
          <c:val>
            <c:numRef>
              <c:f>Sheet1!$B$2:$B$16</c:f>
              <c:numCache>
                <c:formatCode>_(* #,##0_);_(* \(#,##0\);_(* "-"??_);_(@_)</c:formatCode>
                <c:ptCount val="15"/>
                <c:pt idx="0">
                  <c:v>64000</c:v>
                </c:pt>
                <c:pt idx="1">
                  <c:v>53000</c:v>
                </c:pt>
                <c:pt idx="2">
                  <c:v>47000</c:v>
                </c:pt>
                <c:pt idx="3">
                  <c:v>43000</c:v>
                </c:pt>
                <c:pt idx="4">
                  <c:v>40000</c:v>
                </c:pt>
                <c:pt idx="5">
                  <c:v>29000</c:v>
                </c:pt>
                <c:pt idx="6">
                  <c:v>29000</c:v>
                </c:pt>
                <c:pt idx="7">
                  <c:v>20000</c:v>
                </c:pt>
                <c:pt idx="8">
                  <c:v>20000</c:v>
                </c:pt>
                <c:pt idx="9">
                  <c:v>17000</c:v>
                </c:pt>
                <c:pt idx="10">
                  <c:v>14000</c:v>
                </c:pt>
                <c:pt idx="11">
                  <c:v>13000</c:v>
                </c:pt>
                <c:pt idx="12">
                  <c:v>13000</c:v>
                </c:pt>
                <c:pt idx="13">
                  <c:v>12000</c:v>
                </c:pt>
                <c:pt idx="14">
                  <c:v>11000</c:v>
                </c:pt>
              </c:numCache>
            </c:numRef>
          </c:val>
          <c:extLst>
            <c:ext xmlns:c16="http://schemas.microsoft.com/office/drawing/2014/chart" uri="{C3380CC4-5D6E-409C-BE32-E72D297353CC}">
              <c16:uniqueId val="{00000000-9F3C-0B4C-9FB1-93B4A5689398}"/>
            </c:ext>
          </c:extLst>
        </c:ser>
        <c:dLbls>
          <c:dLblPos val="outEnd"/>
          <c:showLegendKey val="0"/>
          <c:showVal val="1"/>
          <c:showCatName val="0"/>
          <c:showSerName val="0"/>
          <c:showPercent val="0"/>
          <c:showBubbleSize val="0"/>
        </c:dLbls>
        <c:gapWidth val="219"/>
        <c:overlap val="-27"/>
        <c:axId val="404844816"/>
        <c:axId val="536454560"/>
      </c:barChart>
      <c:catAx>
        <c:axId val="404844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1" i="0" u="none" strike="noStrike" kern="1200" baseline="0">
                <a:solidFill>
                  <a:schemeClr val="tx1"/>
                </a:solidFill>
                <a:latin typeface="+mn-lt"/>
                <a:ea typeface="+mn-ea"/>
                <a:cs typeface="+mn-cs"/>
              </a:defRPr>
            </a:pPr>
            <a:endParaRPr lang="en-US"/>
          </a:p>
        </c:txPr>
        <c:crossAx val="536454560"/>
        <c:crosses val="autoZero"/>
        <c:auto val="1"/>
        <c:lblAlgn val="ctr"/>
        <c:lblOffset val="100"/>
        <c:noMultiLvlLbl val="0"/>
      </c:catAx>
      <c:valAx>
        <c:axId val="536454560"/>
        <c:scaling>
          <c:orientation val="minMax"/>
        </c:scaling>
        <c:delete val="0"/>
        <c:axPos val="l"/>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04844816"/>
        <c:crosses val="autoZero"/>
        <c:crossBetween val="between"/>
      </c:valAx>
      <c:spPr>
        <a:noFill/>
        <a:ln>
          <a:noFill/>
        </a:ln>
        <a:effectLst/>
      </c:spPr>
    </c:plotArea>
    <c:plotVisOnly val="1"/>
    <c:dispBlanksAs val="gap"/>
    <c:showDLblsOverMax val="0"/>
    <c:extLst/>
  </c:chart>
  <c:spPr>
    <a:noFill/>
    <a:ln>
      <a:noFill/>
    </a:ln>
    <a:effectLst/>
  </c:spPr>
  <c:txPr>
    <a:bodyPr/>
    <a:lstStyle/>
    <a:p>
      <a:pPr>
        <a:defRPr>
          <a:solidFill>
            <a:schemeClr val="tx1"/>
          </a:solidFill>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Radio Average Audience - Female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Spoon FM</c:v>
                </c:pt>
                <c:pt idx="1">
                  <c:v>ELBC</c:v>
                </c:pt>
                <c:pt idx="2">
                  <c:v>ECOWAS Radio</c:v>
                </c:pt>
                <c:pt idx="3">
                  <c:v>Truth</c:v>
                </c:pt>
                <c:pt idx="4">
                  <c:v>Radio Nimba</c:v>
                </c:pt>
                <c:pt idx="5">
                  <c:v>PHOENIX FM-UNIVERSITY RADIO</c:v>
                </c:pt>
                <c:pt idx="6">
                  <c:v>Radio Gbarnga</c:v>
                </c:pt>
                <c:pt idx="7">
                  <c:v>Kool FM</c:v>
                </c:pt>
                <c:pt idx="8">
                  <c:v>OK FM</c:v>
                </c:pt>
                <c:pt idx="9">
                  <c:v>Voice of Firestone</c:v>
                </c:pt>
                <c:pt idx="10">
                  <c:v>Freedom FM</c:v>
                </c:pt>
                <c:pt idx="11">
                  <c:v>Voice of Pleebo</c:v>
                </c:pt>
                <c:pt idx="12">
                  <c:v>VOICE OF BONG</c:v>
                </c:pt>
                <c:pt idx="13">
                  <c:v>Bbc</c:v>
                </c:pt>
                <c:pt idx="14">
                  <c:v>Voice of Truth</c:v>
                </c:pt>
              </c:strCache>
            </c:strRef>
          </c:cat>
          <c:val>
            <c:numRef>
              <c:f>Sheet1!$B$2:$B$16</c:f>
              <c:numCache>
                <c:formatCode>_(* #,##0_);_(* \(#,##0\);_(* "-"??_);_(@_)</c:formatCode>
                <c:ptCount val="15"/>
                <c:pt idx="0">
                  <c:v>47000</c:v>
                </c:pt>
                <c:pt idx="1">
                  <c:v>44000</c:v>
                </c:pt>
                <c:pt idx="2">
                  <c:v>32000</c:v>
                </c:pt>
                <c:pt idx="3">
                  <c:v>17000</c:v>
                </c:pt>
                <c:pt idx="4">
                  <c:v>17000</c:v>
                </c:pt>
                <c:pt idx="5">
                  <c:v>16000</c:v>
                </c:pt>
                <c:pt idx="6">
                  <c:v>16000</c:v>
                </c:pt>
                <c:pt idx="7">
                  <c:v>15000</c:v>
                </c:pt>
                <c:pt idx="8">
                  <c:v>13000</c:v>
                </c:pt>
                <c:pt idx="9">
                  <c:v>12000</c:v>
                </c:pt>
                <c:pt idx="10">
                  <c:v>12000</c:v>
                </c:pt>
                <c:pt idx="11">
                  <c:v>9000</c:v>
                </c:pt>
                <c:pt idx="12">
                  <c:v>8000</c:v>
                </c:pt>
                <c:pt idx="13">
                  <c:v>8000</c:v>
                </c:pt>
                <c:pt idx="14">
                  <c:v>8000</c:v>
                </c:pt>
              </c:numCache>
            </c:numRef>
          </c:val>
          <c:extLst>
            <c:ext xmlns:c16="http://schemas.microsoft.com/office/drawing/2014/chart" uri="{C3380CC4-5D6E-409C-BE32-E72D297353CC}">
              <c16:uniqueId val="{00000000-9F3C-0B4C-9FB1-93B4A5689398}"/>
            </c:ext>
          </c:extLst>
        </c:ser>
        <c:dLbls>
          <c:dLblPos val="outEnd"/>
          <c:showLegendKey val="0"/>
          <c:showVal val="1"/>
          <c:showCatName val="0"/>
          <c:showSerName val="0"/>
          <c:showPercent val="0"/>
          <c:showBubbleSize val="0"/>
        </c:dLbls>
        <c:gapWidth val="219"/>
        <c:overlap val="-27"/>
        <c:axId val="404844816"/>
        <c:axId val="536454560"/>
      </c:barChart>
      <c:catAx>
        <c:axId val="404844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1" i="0" u="none" strike="noStrike" kern="1200" baseline="0">
                <a:solidFill>
                  <a:schemeClr val="tx1"/>
                </a:solidFill>
                <a:latin typeface="+mn-lt"/>
                <a:ea typeface="+mn-ea"/>
                <a:cs typeface="+mn-cs"/>
              </a:defRPr>
            </a:pPr>
            <a:endParaRPr lang="en-US"/>
          </a:p>
        </c:txPr>
        <c:crossAx val="536454560"/>
        <c:crosses val="autoZero"/>
        <c:auto val="1"/>
        <c:lblAlgn val="ctr"/>
        <c:lblOffset val="100"/>
        <c:noMultiLvlLbl val="0"/>
      </c:catAx>
      <c:valAx>
        <c:axId val="536454560"/>
        <c:scaling>
          <c:orientation val="minMax"/>
        </c:scaling>
        <c:delete val="0"/>
        <c:axPos val="l"/>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04844816"/>
        <c:crosses val="autoZero"/>
        <c:crossBetween val="between"/>
      </c:valAx>
      <c:spPr>
        <a:noFill/>
        <a:ln>
          <a:noFill/>
        </a:ln>
        <a:effectLst/>
      </c:spPr>
    </c:plotArea>
    <c:plotVisOnly val="1"/>
    <c:dispBlanksAs val="gap"/>
    <c:showDLblsOverMax val="0"/>
    <c:extLst/>
  </c:chart>
  <c:spPr>
    <a:noFill/>
    <a:ln>
      <a:noFill/>
    </a:ln>
    <a:effectLst/>
  </c:spPr>
  <c:txPr>
    <a:bodyPr/>
    <a:lstStyle/>
    <a:p>
      <a:pPr>
        <a:defRPr>
          <a:solidFill>
            <a:schemeClr val="tx1"/>
          </a:solidFill>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17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5024154589371984E-2"/>
          <c:y val="0.14838824801018344"/>
          <c:w val="0.93538647342995174"/>
          <c:h val="0.79829767642275939"/>
        </c:manualLayout>
      </c:layout>
      <c:pie3DChart>
        <c:varyColors val="1"/>
        <c:ser>
          <c:idx val="0"/>
          <c:order val="0"/>
          <c:tx>
            <c:strRef>
              <c:f>Sheet1!$B$1</c:f>
              <c:strCache>
                <c:ptCount val="1"/>
                <c:pt idx="0">
                  <c:v>Share -Weekday Breakfast</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EC50-4CA9-A551-96B3B7EAD342}"/>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EC50-4CA9-A551-96B3B7EAD34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EC50-4CA9-A551-96B3B7EAD34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EC50-4CA9-A551-96B3B7EAD342}"/>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EC50-4CA9-A551-96B3B7EAD342}"/>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B-EC50-4CA9-A551-96B3B7EAD342}"/>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D-EC50-4CA9-A551-96B3B7EAD342}"/>
              </c:ext>
            </c:extLst>
          </c:dPt>
          <c:dPt>
            <c:idx val="7"/>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F-EC50-4CA9-A551-96B3B7EAD342}"/>
              </c:ext>
            </c:extLst>
          </c:dPt>
          <c:dPt>
            <c:idx val="8"/>
            <c:bubble3D val="0"/>
            <c:spPr>
              <a:solidFill>
                <a:schemeClr val="accent3">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1-EC50-4CA9-A551-96B3B7EAD342}"/>
              </c:ext>
            </c:extLst>
          </c:dPt>
          <c:dPt>
            <c:idx val="9"/>
            <c:bubble3D val="0"/>
            <c:spPr>
              <a:solidFill>
                <a:schemeClr val="accent4">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3-EC50-4CA9-A551-96B3B7EAD342}"/>
              </c:ext>
            </c:extLst>
          </c:dPt>
          <c:dPt>
            <c:idx val="10"/>
            <c:bubble3D val="0"/>
            <c:spPr>
              <a:solidFill>
                <a:schemeClr val="accent5">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5-EC50-4CA9-A551-96B3B7EAD342}"/>
              </c:ext>
            </c:extLst>
          </c:dPt>
          <c:dLbls>
            <c:dLbl>
              <c:idx val="0"/>
              <c:layout>
                <c:manualLayout>
                  <c:x val="0.10715791779069053"/>
                  <c:y val="5.8117558550007031E-3"/>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C50-4CA9-A551-96B3B7EAD342}"/>
                </c:ext>
              </c:extLst>
            </c:dLbl>
            <c:dLbl>
              <c:idx val="1"/>
              <c:layout>
                <c:manualLayout>
                  <c:x val="7.2215118511117588E-2"/>
                  <c:y val="4.9399924767506882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C50-4CA9-A551-96B3B7EAD342}"/>
                </c:ext>
              </c:extLst>
            </c:dLbl>
            <c:dLbl>
              <c:idx val="2"/>
              <c:layout>
                <c:manualLayout>
                  <c:x val="3.2613279327601448E-2"/>
                  <c:y val="6.1023436477508401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EC50-4CA9-A551-96B3B7EAD342}"/>
                </c:ext>
              </c:extLst>
            </c:dLbl>
            <c:dLbl>
              <c:idx val="3"/>
              <c:layout>
                <c:manualLayout>
                  <c:x val="3.960183918351614E-2"/>
                  <c:y val="4.3588168912505859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EC50-4CA9-A551-96B3B7EAD342}"/>
                </c:ext>
              </c:extLst>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9-EC50-4CA9-A551-96B3B7EAD342}"/>
                </c:ext>
              </c:extLst>
            </c:dLbl>
            <c:dLbl>
              <c:idx val="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B-EC50-4CA9-A551-96B3B7EAD342}"/>
                </c:ext>
              </c:extLst>
            </c:dLbl>
            <c:dLbl>
              <c:idx val="6"/>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D-EC50-4CA9-A551-96B3B7EAD342}"/>
                </c:ext>
              </c:extLst>
            </c:dLbl>
            <c:dLbl>
              <c:idx val="7"/>
              <c:layout>
                <c:manualLayout>
                  <c:x val="-4.659039903943079E-2"/>
                  <c:y val="-2.3247023420003239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EC50-4CA9-A551-96B3B7EAD342}"/>
                </c:ext>
              </c:extLst>
            </c:dLbl>
            <c:dLbl>
              <c:idx val="8"/>
              <c:layout>
                <c:manualLayout>
                  <c:x val="2.329519951971535E-3"/>
                  <c:y val="-0.194693821142527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EC50-4CA9-A551-96B3B7EAD342}"/>
                </c:ext>
              </c:extLst>
            </c:dLbl>
            <c:dLbl>
              <c:idx val="9"/>
              <c:layout>
                <c:manualLayout>
                  <c:x val="4.6590399039430616E-2"/>
                  <c:y val="2.6152901347503647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3-EC50-4CA9-A551-96B3B7EAD342}"/>
                </c:ext>
              </c:extLst>
            </c:dLbl>
            <c:dLbl>
              <c:idx val="1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15-EC50-4CA9-A551-96B3B7EAD342}"/>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Sheet1!$A$2:$A$12</c:f>
              <c:strCache>
                <c:ptCount val="11"/>
                <c:pt idx="0">
                  <c:v>ELBC</c:v>
                </c:pt>
                <c:pt idx="1">
                  <c:v>Spoon FM</c:v>
                </c:pt>
                <c:pt idx="2">
                  <c:v>Truth</c:v>
                </c:pt>
                <c:pt idx="3">
                  <c:v>OK FM</c:v>
                </c:pt>
                <c:pt idx="4">
                  <c:v>Kool FM</c:v>
                </c:pt>
                <c:pt idx="5">
                  <c:v>ECOWAS Radio</c:v>
                </c:pt>
                <c:pt idx="6">
                  <c:v>Freedom FM</c:v>
                </c:pt>
                <c:pt idx="7">
                  <c:v>Radio Gbarnga</c:v>
                </c:pt>
                <c:pt idx="8">
                  <c:v>Radio Nimba</c:v>
                </c:pt>
                <c:pt idx="9">
                  <c:v>Voice of Gompa</c:v>
                </c:pt>
                <c:pt idx="10">
                  <c:v>Other</c:v>
                </c:pt>
              </c:strCache>
            </c:strRef>
          </c:cat>
          <c:val>
            <c:numRef>
              <c:f>Sheet1!$B$2:$B$12</c:f>
              <c:numCache>
                <c:formatCode>0%</c:formatCode>
                <c:ptCount val="11"/>
                <c:pt idx="0">
                  <c:v>0.10527947791503293</c:v>
                </c:pt>
                <c:pt idx="1">
                  <c:v>9.7011509402840854E-2</c:v>
                </c:pt>
                <c:pt idx="2">
                  <c:v>6.7803561819673355E-2</c:v>
                </c:pt>
                <c:pt idx="3">
                  <c:v>6.6210038913600708E-2</c:v>
                </c:pt>
                <c:pt idx="4">
                  <c:v>6.1178938181558014E-2</c:v>
                </c:pt>
                <c:pt idx="5">
                  <c:v>6.0213104180608344E-2</c:v>
                </c:pt>
                <c:pt idx="6">
                  <c:v>5.1821550020924818E-2</c:v>
                </c:pt>
                <c:pt idx="7">
                  <c:v>3.9725349751091786E-2</c:v>
                </c:pt>
                <c:pt idx="8">
                  <c:v>2.2998779815790311E-2</c:v>
                </c:pt>
                <c:pt idx="9">
                  <c:v>2.163000260305159E-2</c:v>
                </c:pt>
                <c:pt idx="10">
                  <c:v>0.40612768739582727</c:v>
                </c:pt>
              </c:numCache>
            </c:numRef>
          </c:val>
          <c:extLst>
            <c:ext xmlns:c16="http://schemas.microsoft.com/office/drawing/2014/chart" uri="{C3380CC4-5D6E-409C-BE32-E72D297353CC}">
              <c16:uniqueId val="{00000016-EC50-4CA9-A551-96B3B7EAD342}"/>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22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5024154589371984E-2"/>
          <c:y val="0.14838824801018344"/>
          <c:w val="0.93538647342995174"/>
          <c:h val="0.79829767642275939"/>
        </c:manualLayout>
      </c:layout>
      <c:pie3DChart>
        <c:varyColors val="1"/>
        <c:ser>
          <c:idx val="0"/>
          <c:order val="0"/>
          <c:tx>
            <c:strRef>
              <c:f>Sheet1!$B$1</c:f>
              <c:strCache>
                <c:ptCount val="1"/>
                <c:pt idx="0">
                  <c:v>Share -Total</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33C5-449A-8501-5ECAB3FFF8A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33C5-449A-8501-5ECAB3FFF8A5}"/>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33C5-449A-8501-5ECAB3FFF8A5}"/>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33C5-449A-8501-5ECAB3FFF8A5}"/>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33C5-449A-8501-5ECAB3FFF8A5}"/>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B-33C5-449A-8501-5ECAB3FFF8A5}"/>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D-33C5-449A-8501-5ECAB3FFF8A5}"/>
              </c:ext>
            </c:extLst>
          </c:dPt>
          <c:dPt>
            <c:idx val="7"/>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F-33C5-449A-8501-5ECAB3FFF8A5}"/>
              </c:ext>
            </c:extLst>
          </c:dPt>
          <c:dPt>
            <c:idx val="8"/>
            <c:bubble3D val="0"/>
            <c:spPr>
              <a:solidFill>
                <a:schemeClr val="accent3">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1-33C5-449A-8501-5ECAB3FFF8A5}"/>
              </c:ext>
            </c:extLst>
          </c:dPt>
          <c:dPt>
            <c:idx val="9"/>
            <c:bubble3D val="0"/>
            <c:spPr>
              <a:solidFill>
                <a:schemeClr val="accent4">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3-33C5-449A-8501-5ECAB3FFF8A5}"/>
              </c:ext>
            </c:extLst>
          </c:dPt>
          <c:dPt>
            <c:idx val="10"/>
            <c:bubble3D val="0"/>
            <c:spPr>
              <a:solidFill>
                <a:schemeClr val="accent5">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5-33C5-449A-8501-5ECAB3FFF8A5}"/>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33C5-449A-8501-5ECAB3FFF8A5}"/>
                </c:ext>
              </c:extLst>
            </c:dLbl>
            <c:dLbl>
              <c:idx val="1"/>
              <c:layout>
                <c:manualLayout>
                  <c:x val="0"/>
                  <c:y val="-1.7435267565002431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3C5-449A-8501-5ECAB3FFF8A5}"/>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33C5-449A-8501-5ECAB3FFF8A5}"/>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7-33C5-449A-8501-5ECAB3FFF8A5}"/>
                </c:ext>
              </c:extLst>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9-33C5-449A-8501-5ECAB3FFF8A5}"/>
                </c:ext>
              </c:extLst>
            </c:dLbl>
            <c:dLbl>
              <c:idx val="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B-33C5-449A-8501-5ECAB3FFF8A5}"/>
                </c:ext>
              </c:extLst>
            </c:dLbl>
            <c:dLbl>
              <c:idx val="6"/>
              <c:layout>
                <c:manualLayout>
                  <c:x val="-5.8237998799288378E-2"/>
                  <c:y val="-1.4529389637502025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33C5-449A-8501-5ECAB3FFF8A5}"/>
                </c:ext>
              </c:extLst>
            </c:dLbl>
            <c:dLbl>
              <c:idx val="7"/>
              <c:layout>
                <c:manualLayout>
                  <c:x val="-4.4260879087459168E-2"/>
                  <c:y val="-1.4529389637502037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33C5-449A-8501-5ECAB3FFF8A5}"/>
                </c:ext>
              </c:extLst>
            </c:dLbl>
            <c:dLbl>
              <c:idx val="8"/>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11-33C5-449A-8501-5ECAB3FFF8A5}"/>
                </c:ext>
              </c:extLst>
            </c:dLbl>
            <c:dLbl>
              <c:idx val="9"/>
              <c:layout>
                <c:manualLayout>
                  <c:x val="6.7556078607174525E-2"/>
                  <c:y val="2.0341145492502807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3-33C5-449A-8501-5ECAB3FFF8A5}"/>
                </c:ext>
              </c:extLst>
            </c:dLbl>
            <c:dLbl>
              <c:idx val="1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15-33C5-449A-8501-5ECAB3FFF8A5}"/>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Sheet1!$A$2:$A$12</c:f>
              <c:strCache>
                <c:ptCount val="11"/>
                <c:pt idx="0">
                  <c:v>ELBC</c:v>
                </c:pt>
                <c:pt idx="1">
                  <c:v>Spoon FM</c:v>
                </c:pt>
                <c:pt idx="2">
                  <c:v>OK FM</c:v>
                </c:pt>
                <c:pt idx="3">
                  <c:v>ECOWAS Radio</c:v>
                </c:pt>
                <c:pt idx="4">
                  <c:v>Truth</c:v>
                </c:pt>
                <c:pt idx="5">
                  <c:v>Freedom FM</c:v>
                </c:pt>
                <c:pt idx="6">
                  <c:v>Kool FM</c:v>
                </c:pt>
                <c:pt idx="7">
                  <c:v>Radio Gbarnga</c:v>
                </c:pt>
                <c:pt idx="8">
                  <c:v>PHOENIX FM-UNIVERSITY RADIO</c:v>
                </c:pt>
                <c:pt idx="9">
                  <c:v>Radio Nimba</c:v>
                </c:pt>
                <c:pt idx="10">
                  <c:v>Other</c:v>
                </c:pt>
              </c:strCache>
            </c:strRef>
          </c:cat>
          <c:val>
            <c:numRef>
              <c:f>Sheet1!$B$2:$B$12</c:f>
              <c:numCache>
                <c:formatCode>0%</c:formatCode>
                <c:ptCount val="11"/>
                <c:pt idx="0">
                  <c:v>9.9054004782536606E-2</c:v>
                </c:pt>
                <c:pt idx="1">
                  <c:v>8.5973517172315037E-2</c:v>
                </c:pt>
                <c:pt idx="2">
                  <c:v>6.0050496180124618E-2</c:v>
                </c:pt>
                <c:pt idx="3">
                  <c:v>5.6136471261470644E-2</c:v>
                </c:pt>
                <c:pt idx="4">
                  <c:v>5.2693893251933265E-2</c:v>
                </c:pt>
                <c:pt idx="5">
                  <c:v>4.9864239605532434E-2</c:v>
                </c:pt>
                <c:pt idx="6">
                  <c:v>3.9879456312092054E-2</c:v>
                </c:pt>
                <c:pt idx="7">
                  <c:v>3.20605376291936E-2</c:v>
                </c:pt>
                <c:pt idx="8">
                  <c:v>2.7711681730521222E-2</c:v>
                </c:pt>
                <c:pt idx="9">
                  <c:v>2.712512371358888E-2</c:v>
                </c:pt>
                <c:pt idx="10">
                  <c:v>0.46945057836069171</c:v>
                </c:pt>
              </c:numCache>
            </c:numRef>
          </c:val>
          <c:extLst>
            <c:ext xmlns:c16="http://schemas.microsoft.com/office/drawing/2014/chart" uri="{C3380CC4-5D6E-409C-BE32-E72D297353CC}">
              <c16:uniqueId val="{00000016-33C5-449A-8501-5ECAB3FFF8A5}"/>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23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5024154589371984E-2"/>
          <c:y val="0.14838824801018344"/>
          <c:w val="0.93538647342995174"/>
          <c:h val="0.79829767642275939"/>
        </c:manualLayout>
      </c:layout>
      <c:pie3DChart>
        <c:varyColors val="1"/>
        <c:ser>
          <c:idx val="0"/>
          <c:order val="0"/>
          <c:tx>
            <c:strRef>
              <c:f>Sheet1!$B$1</c:f>
              <c:strCache>
                <c:ptCount val="1"/>
                <c:pt idx="0">
                  <c:v>Share -Mid Morning Weekday</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9020-4B59-92F4-B59F954B582F}"/>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9020-4B59-92F4-B59F954B582F}"/>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9020-4B59-92F4-B59F954B582F}"/>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9020-4B59-92F4-B59F954B582F}"/>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9020-4B59-92F4-B59F954B582F}"/>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B-9020-4B59-92F4-B59F954B582F}"/>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D-9020-4B59-92F4-B59F954B582F}"/>
              </c:ext>
            </c:extLst>
          </c:dPt>
          <c:dPt>
            <c:idx val="7"/>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F-9020-4B59-92F4-B59F954B582F}"/>
              </c:ext>
            </c:extLst>
          </c:dPt>
          <c:dPt>
            <c:idx val="8"/>
            <c:bubble3D val="0"/>
            <c:spPr>
              <a:solidFill>
                <a:schemeClr val="accent3">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1-9020-4B59-92F4-B59F954B582F}"/>
              </c:ext>
            </c:extLst>
          </c:dPt>
          <c:dPt>
            <c:idx val="9"/>
            <c:bubble3D val="0"/>
            <c:spPr>
              <a:solidFill>
                <a:schemeClr val="accent4">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3-9020-4B59-92F4-B59F954B582F}"/>
              </c:ext>
            </c:extLst>
          </c:dPt>
          <c:dPt>
            <c:idx val="10"/>
            <c:bubble3D val="0"/>
            <c:spPr>
              <a:solidFill>
                <a:schemeClr val="accent5">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5-9020-4B59-92F4-B59F954B582F}"/>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9020-4B59-92F4-B59F954B582F}"/>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9020-4B59-92F4-B59F954B582F}"/>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9020-4B59-92F4-B59F954B582F}"/>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7-9020-4B59-92F4-B59F954B582F}"/>
                </c:ext>
              </c:extLst>
            </c:dLbl>
            <c:dLbl>
              <c:idx val="4"/>
              <c:layout>
                <c:manualLayout>
                  <c:x val="-2.795423942365842E-2"/>
                  <c:y val="-2.3247023420003239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9020-4B59-92F4-B59F954B582F}"/>
                </c:ext>
              </c:extLst>
            </c:dLbl>
            <c:dLbl>
              <c:idx val="5"/>
              <c:layout>
                <c:manualLayout>
                  <c:x val="-7.9203678367032196E-2"/>
                  <c:y val="-2.9058779275004049E-3"/>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9020-4B59-92F4-B59F954B582F}"/>
                </c:ext>
              </c:extLst>
            </c:dLbl>
            <c:dLbl>
              <c:idx val="6"/>
              <c:layout>
                <c:manualLayout>
                  <c:x val="-6.5226558655202979E-2"/>
                  <c:y val="-3.1964657202504458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9020-4B59-92F4-B59F954B582F}"/>
                </c:ext>
              </c:extLst>
            </c:dLbl>
            <c:dLbl>
              <c:idx val="7"/>
              <c:layout>
                <c:manualLayout>
                  <c:x val="-2.3295199519716204E-3"/>
                  <c:y val="-2.3247023420003239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9020-4B59-92F4-B59F954B582F}"/>
                </c:ext>
              </c:extLst>
            </c:dLbl>
            <c:dLbl>
              <c:idx val="8"/>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11-9020-4B59-92F4-B59F954B582F}"/>
                </c:ext>
              </c:extLst>
            </c:dLbl>
            <c:dLbl>
              <c:idx val="9"/>
              <c:layout>
                <c:manualLayout>
                  <c:x val="3.9601839183516098E-2"/>
                  <c:y val="4.3588168912506074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3-9020-4B59-92F4-B59F954B582F}"/>
                </c:ext>
              </c:extLst>
            </c:dLbl>
            <c:dLbl>
              <c:idx val="1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15-9020-4B59-92F4-B59F954B582F}"/>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Sheet1!$A$2:$A$12</c:f>
              <c:strCache>
                <c:ptCount val="11"/>
                <c:pt idx="0">
                  <c:v>Spoon FM</c:v>
                </c:pt>
                <c:pt idx="1">
                  <c:v>ELBC</c:v>
                </c:pt>
                <c:pt idx="2">
                  <c:v>Freedom FM</c:v>
                </c:pt>
                <c:pt idx="3">
                  <c:v>ECOWAS Radio</c:v>
                </c:pt>
                <c:pt idx="4">
                  <c:v>Truth</c:v>
                </c:pt>
                <c:pt idx="5">
                  <c:v>OK FM</c:v>
                </c:pt>
                <c:pt idx="6">
                  <c:v>Kool FM</c:v>
                </c:pt>
                <c:pt idx="7">
                  <c:v>Radio Nimba</c:v>
                </c:pt>
                <c:pt idx="8">
                  <c:v>Radio Gbarnga</c:v>
                </c:pt>
                <c:pt idx="9">
                  <c:v>Radio Gbehzon</c:v>
                </c:pt>
                <c:pt idx="10">
                  <c:v>Other</c:v>
                </c:pt>
              </c:strCache>
            </c:strRef>
          </c:cat>
          <c:val>
            <c:numRef>
              <c:f>Sheet1!$B$2:$B$12</c:f>
              <c:numCache>
                <c:formatCode>0%</c:formatCode>
                <c:ptCount val="11"/>
                <c:pt idx="0">
                  <c:v>0.1104365984902374</c:v>
                </c:pt>
                <c:pt idx="1">
                  <c:v>9.392244255384076E-2</c:v>
                </c:pt>
                <c:pt idx="2">
                  <c:v>7.8086209640080881E-2</c:v>
                </c:pt>
                <c:pt idx="3">
                  <c:v>6.254815716875034E-2</c:v>
                </c:pt>
                <c:pt idx="4">
                  <c:v>5.1885172641557224E-2</c:v>
                </c:pt>
                <c:pt idx="5">
                  <c:v>5.1051666728250504E-2</c:v>
                </c:pt>
                <c:pt idx="6">
                  <c:v>4.1865673015604905E-2</c:v>
                </c:pt>
                <c:pt idx="7">
                  <c:v>2.7219569148246286E-2</c:v>
                </c:pt>
                <c:pt idx="8">
                  <c:v>2.6614293224440991E-2</c:v>
                </c:pt>
                <c:pt idx="9">
                  <c:v>2.5617007261364177E-2</c:v>
                </c:pt>
                <c:pt idx="10">
                  <c:v>0.43075321012762657</c:v>
                </c:pt>
              </c:numCache>
            </c:numRef>
          </c:val>
          <c:extLst>
            <c:ext xmlns:c16="http://schemas.microsoft.com/office/drawing/2014/chart" uri="{C3380CC4-5D6E-409C-BE32-E72D297353CC}">
              <c16:uniqueId val="{00000016-9020-4B59-92F4-B59F954B582F}"/>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21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5024154589371984E-2"/>
          <c:y val="0.14838824801018344"/>
          <c:w val="0.93538647342995174"/>
          <c:h val="0.79829767642275939"/>
        </c:manualLayout>
      </c:layout>
      <c:pie3DChart>
        <c:varyColors val="1"/>
        <c:ser>
          <c:idx val="0"/>
          <c:order val="0"/>
          <c:tx>
            <c:strRef>
              <c:f>Sheet1!$B$1</c:f>
              <c:strCache>
                <c:ptCount val="1"/>
                <c:pt idx="0">
                  <c:v>Share -Drive Weekday</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EC50-4CA9-A551-96B3B7EAD342}"/>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EC50-4CA9-A551-96B3B7EAD34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EC50-4CA9-A551-96B3B7EAD34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EC50-4CA9-A551-96B3B7EAD342}"/>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EC50-4CA9-A551-96B3B7EAD342}"/>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B-EC50-4CA9-A551-96B3B7EAD342}"/>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D-EC50-4CA9-A551-96B3B7EAD342}"/>
              </c:ext>
            </c:extLst>
          </c:dPt>
          <c:dPt>
            <c:idx val="7"/>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F-EC50-4CA9-A551-96B3B7EAD342}"/>
              </c:ext>
            </c:extLst>
          </c:dPt>
          <c:dPt>
            <c:idx val="8"/>
            <c:bubble3D val="0"/>
            <c:spPr>
              <a:solidFill>
                <a:schemeClr val="accent3">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1-EC50-4CA9-A551-96B3B7EAD342}"/>
              </c:ext>
            </c:extLst>
          </c:dPt>
          <c:dPt>
            <c:idx val="9"/>
            <c:bubble3D val="0"/>
            <c:spPr>
              <a:solidFill>
                <a:schemeClr val="accent4">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3-EC50-4CA9-A551-96B3B7EAD342}"/>
              </c:ext>
            </c:extLst>
          </c:dPt>
          <c:dPt>
            <c:idx val="10"/>
            <c:bubble3D val="0"/>
            <c:spPr>
              <a:solidFill>
                <a:schemeClr val="accent5">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5-EC50-4CA9-A551-96B3B7EAD342}"/>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EC50-4CA9-A551-96B3B7EAD342}"/>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EC50-4CA9-A551-96B3B7EAD342}"/>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EC50-4CA9-A551-96B3B7EAD342}"/>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7-EC50-4CA9-A551-96B3B7EAD342}"/>
                </c:ext>
              </c:extLst>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9-EC50-4CA9-A551-96B3B7EAD342}"/>
                </c:ext>
              </c:extLst>
            </c:dLbl>
            <c:dLbl>
              <c:idx val="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B-EC50-4CA9-A551-96B3B7EAD342}"/>
                </c:ext>
              </c:extLst>
            </c:dLbl>
            <c:dLbl>
              <c:idx val="6"/>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D-EC50-4CA9-A551-96B3B7EAD342}"/>
                </c:ext>
              </c:extLst>
            </c:dLbl>
            <c:dLbl>
              <c:idx val="7"/>
              <c:layout>
                <c:manualLayout>
                  <c:x val="-4.4260879087459168E-2"/>
                  <c:y val="-2.9058779275004049E-3"/>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EC50-4CA9-A551-96B3B7EAD342}"/>
                </c:ext>
              </c:extLst>
            </c:dLbl>
            <c:dLbl>
              <c:idx val="8"/>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11-EC50-4CA9-A551-96B3B7EAD342}"/>
                </c:ext>
              </c:extLst>
            </c:dLbl>
            <c:dLbl>
              <c:idx val="9"/>
              <c:layout>
                <c:manualLayout>
                  <c:x val="4.1931359135487629E-2"/>
                  <c:y val="2.6152901347503647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3-EC50-4CA9-A551-96B3B7EAD342}"/>
                </c:ext>
              </c:extLst>
            </c:dLbl>
            <c:dLbl>
              <c:idx val="1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15-EC50-4CA9-A551-96B3B7EAD342}"/>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Sheet1!$A$2:$A$12</c:f>
              <c:strCache>
                <c:ptCount val="11"/>
                <c:pt idx="0">
                  <c:v>Spoon FM</c:v>
                </c:pt>
                <c:pt idx="1">
                  <c:v>ELBC</c:v>
                </c:pt>
                <c:pt idx="2">
                  <c:v>OK FM</c:v>
                </c:pt>
                <c:pt idx="3">
                  <c:v>Truth</c:v>
                </c:pt>
                <c:pt idx="4">
                  <c:v>ECOWAS Radio</c:v>
                </c:pt>
                <c:pt idx="5">
                  <c:v>Radio Gbarnga</c:v>
                </c:pt>
                <c:pt idx="6">
                  <c:v>Freedom FM</c:v>
                </c:pt>
                <c:pt idx="7">
                  <c:v>Voice of Gompa</c:v>
                </c:pt>
                <c:pt idx="8">
                  <c:v>Kool FM</c:v>
                </c:pt>
                <c:pt idx="9">
                  <c:v>Classic FM</c:v>
                </c:pt>
                <c:pt idx="10">
                  <c:v>Other</c:v>
                </c:pt>
              </c:strCache>
            </c:strRef>
          </c:cat>
          <c:val>
            <c:numRef>
              <c:f>Sheet1!$B$2:$B$12</c:f>
              <c:numCache>
                <c:formatCode>0%</c:formatCode>
                <c:ptCount val="11"/>
                <c:pt idx="0">
                  <c:v>0.10501837793360995</c:v>
                </c:pt>
                <c:pt idx="1">
                  <c:v>9.8325891727934767E-2</c:v>
                </c:pt>
                <c:pt idx="2">
                  <c:v>8.9200464438057736E-2</c:v>
                </c:pt>
                <c:pt idx="3">
                  <c:v>5.5248845463177959E-2</c:v>
                </c:pt>
                <c:pt idx="4">
                  <c:v>5.4253434083611989E-2</c:v>
                </c:pt>
                <c:pt idx="5">
                  <c:v>4.7616118212161995E-2</c:v>
                </c:pt>
                <c:pt idx="6">
                  <c:v>3.752390520132666E-2</c:v>
                </c:pt>
                <c:pt idx="7">
                  <c:v>3.6618632549925791E-2</c:v>
                </c:pt>
                <c:pt idx="8">
                  <c:v>3.2041423991938357E-2</c:v>
                </c:pt>
                <c:pt idx="9">
                  <c:v>3.1667602531641699E-2</c:v>
                </c:pt>
                <c:pt idx="10">
                  <c:v>0.41248530386661308</c:v>
                </c:pt>
              </c:numCache>
            </c:numRef>
          </c:val>
          <c:extLst>
            <c:ext xmlns:c16="http://schemas.microsoft.com/office/drawing/2014/chart" uri="{C3380CC4-5D6E-409C-BE32-E72D297353CC}">
              <c16:uniqueId val="{00000016-EC50-4CA9-A551-96B3B7EAD342}"/>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22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5024154589371984E-2"/>
          <c:y val="0.14838824801018344"/>
          <c:w val="0.93538647342995174"/>
          <c:h val="0.79829767642275939"/>
        </c:manualLayout>
      </c:layout>
      <c:pie3DChart>
        <c:varyColors val="1"/>
        <c:ser>
          <c:idx val="0"/>
          <c:order val="0"/>
          <c:tx>
            <c:strRef>
              <c:f>Sheet1!$B$1</c:f>
              <c:strCache>
                <c:ptCount val="1"/>
                <c:pt idx="0">
                  <c:v>Share -Male</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9020-4B59-92F4-B59F954B582F}"/>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9020-4B59-92F4-B59F954B582F}"/>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9020-4B59-92F4-B59F954B582F}"/>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9020-4B59-92F4-B59F954B582F}"/>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9020-4B59-92F4-B59F954B582F}"/>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B-9020-4B59-92F4-B59F954B582F}"/>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D-9020-4B59-92F4-B59F954B582F}"/>
              </c:ext>
            </c:extLst>
          </c:dPt>
          <c:dPt>
            <c:idx val="7"/>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F-9020-4B59-92F4-B59F954B582F}"/>
              </c:ext>
            </c:extLst>
          </c:dPt>
          <c:dPt>
            <c:idx val="8"/>
            <c:bubble3D val="0"/>
            <c:spPr>
              <a:solidFill>
                <a:schemeClr val="accent3">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1-9020-4B59-92F4-B59F954B582F}"/>
              </c:ext>
            </c:extLst>
          </c:dPt>
          <c:dPt>
            <c:idx val="9"/>
            <c:bubble3D val="0"/>
            <c:spPr>
              <a:solidFill>
                <a:schemeClr val="accent4">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3-9020-4B59-92F4-B59F954B582F}"/>
              </c:ext>
            </c:extLst>
          </c:dPt>
          <c:dPt>
            <c:idx val="10"/>
            <c:bubble3D val="0"/>
            <c:spPr>
              <a:solidFill>
                <a:schemeClr val="accent5">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5-9020-4B59-92F4-B59F954B582F}"/>
              </c:ext>
            </c:extLst>
          </c:dPt>
          <c:dPt>
            <c:idx val="11"/>
            <c:bubble3D val="0"/>
            <c:spPr>
              <a:solidFill>
                <a:schemeClr val="accent6">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8-933C-4126-B753-726066C7BAEF}"/>
              </c:ext>
            </c:extLst>
          </c:dPt>
          <c:dPt>
            <c:idx val="12"/>
            <c:bubble3D val="0"/>
            <c:spPr>
              <a:solidFill>
                <a:schemeClr val="accent1">
                  <a:lumMod val="80000"/>
                  <a:lumOff val="2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9-933C-4126-B753-726066C7BAEF}"/>
              </c:ext>
            </c:extLst>
          </c:dPt>
          <c:dPt>
            <c:idx val="13"/>
            <c:bubble3D val="0"/>
            <c:spPr>
              <a:solidFill>
                <a:schemeClr val="accent2">
                  <a:lumMod val="80000"/>
                  <a:lumOff val="2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7-933C-4126-B753-726066C7BAEF}"/>
              </c:ext>
            </c:extLst>
          </c:dPt>
          <c:dPt>
            <c:idx val="14"/>
            <c:bubble3D val="0"/>
            <c:spPr>
              <a:solidFill>
                <a:schemeClr val="accent3">
                  <a:lumMod val="80000"/>
                  <a:lumOff val="2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6-933C-4126-B753-726066C7BAEF}"/>
              </c:ext>
            </c:extLst>
          </c:dPt>
          <c:dPt>
            <c:idx val="15"/>
            <c:bubble3D val="0"/>
            <c:spPr>
              <a:solidFill>
                <a:schemeClr val="accent4">
                  <a:lumMod val="80000"/>
                  <a:lumOff val="2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A-933C-4126-B753-726066C7BAEF}"/>
              </c:ext>
            </c:extLst>
          </c:dPt>
          <c:dLbls>
            <c:dLbl>
              <c:idx val="0"/>
              <c:layout>
                <c:manualLayout>
                  <c:x val="0.10948743774266215"/>
                  <c:y val="8.4270459897511849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020-4B59-92F4-B59F954B582F}"/>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9020-4B59-92F4-B59F954B582F}"/>
                </c:ext>
              </c:extLst>
            </c:dLbl>
            <c:dLbl>
              <c:idx val="2"/>
              <c:layout>
                <c:manualLayout>
                  <c:x val="4.8919918991402238E-2"/>
                  <c:y val="0.12495275088251731"/>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9020-4B59-92F4-B59F954B582F}"/>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7-9020-4B59-92F4-B59F954B582F}"/>
                </c:ext>
              </c:extLst>
            </c:dLbl>
            <c:dLbl>
              <c:idx val="4"/>
              <c:layout>
                <c:manualLayout>
                  <c:x val="0"/>
                  <c:y val="6.3929314405008916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9020-4B59-92F4-B59F954B582F}"/>
                </c:ext>
              </c:extLst>
            </c:dLbl>
            <c:dLbl>
              <c:idx val="5"/>
              <c:layout>
                <c:manualLayout>
                  <c:x val="-3.727231923154456E-2"/>
                  <c:y val="-2.3247023420003239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9020-4B59-92F4-B59F954B582F}"/>
                </c:ext>
              </c:extLst>
            </c:dLbl>
            <c:dLbl>
              <c:idx val="6"/>
              <c:layout>
                <c:manualLayout>
                  <c:x val="-7.6874158415060748E-2"/>
                  <c:y val="0"/>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9020-4B59-92F4-B59F954B582F}"/>
                </c:ext>
              </c:extLst>
            </c:dLbl>
            <c:dLbl>
              <c:idx val="7"/>
              <c:layout>
                <c:manualLayout>
                  <c:x val="4.6590399039431558E-3"/>
                  <c:y val="-3.777641305750528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9020-4B59-92F4-B59F954B582F}"/>
                </c:ext>
              </c:extLst>
            </c:dLbl>
            <c:dLbl>
              <c:idx val="8"/>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11-9020-4B59-92F4-B59F954B582F}"/>
                </c:ext>
              </c:extLst>
            </c:dLbl>
            <c:dLbl>
              <c:idx val="9"/>
              <c:layout>
                <c:manualLayout>
                  <c:x val="4.6590399039430699E-2"/>
                  <c:y val="5.2305802695007265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3-9020-4B59-92F4-B59F954B582F}"/>
                </c:ext>
              </c:extLst>
            </c:dLbl>
            <c:dLbl>
              <c:idx val="1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15-9020-4B59-92F4-B59F954B582F}"/>
                </c:ext>
              </c:extLst>
            </c:dLbl>
            <c:dLbl>
              <c:idx val="1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18-933C-4126-B753-726066C7BAEF}"/>
                </c:ext>
              </c:extLst>
            </c:dLbl>
            <c:dLbl>
              <c:idx val="1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19-933C-4126-B753-726066C7BAEF}"/>
                </c:ext>
              </c:extLst>
            </c:dLbl>
            <c:dLbl>
              <c:idx val="13"/>
              <c:layout>
                <c:manualLayout>
                  <c:x val="-3.2613279327601497E-2"/>
                  <c:y val="-4.939992476750691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7-933C-4126-B753-726066C7BAEF}"/>
                </c:ext>
              </c:extLst>
            </c:dLbl>
            <c:dLbl>
              <c:idx val="14"/>
              <c:layout>
                <c:manualLayout>
                  <c:x val="2.5624719471686874E-2"/>
                  <c:y val="-0.11042336124501541"/>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6-933C-4126-B753-726066C7BAEF}"/>
                </c:ext>
              </c:extLst>
            </c:dLbl>
            <c:dLbl>
              <c:idx val="1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1A-933C-4126-B753-726066C7BAEF}"/>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Sheet1!$A$2:$A$17</c:f>
              <c:strCache>
                <c:ptCount val="16"/>
                <c:pt idx="0">
                  <c:v>ELBC</c:v>
                </c:pt>
                <c:pt idx="1">
                  <c:v>OK FM</c:v>
                </c:pt>
                <c:pt idx="2">
                  <c:v>Spoon FM</c:v>
                </c:pt>
                <c:pt idx="3">
                  <c:v>Freedom FM</c:v>
                </c:pt>
                <c:pt idx="4">
                  <c:v>Truth</c:v>
                </c:pt>
                <c:pt idx="5">
                  <c:v>ECOWAS Radio</c:v>
                </c:pt>
                <c:pt idx="6">
                  <c:v>Kool FM</c:v>
                </c:pt>
                <c:pt idx="7">
                  <c:v>Voice of Gompa</c:v>
                </c:pt>
                <c:pt idx="8">
                  <c:v>Radio Gbarnga</c:v>
                </c:pt>
                <c:pt idx="9">
                  <c:v>Super Bongese</c:v>
                </c:pt>
                <c:pt idx="10">
                  <c:v>PHOENIX FM-UNIVERSITY RADIO</c:v>
                </c:pt>
                <c:pt idx="11">
                  <c:v>VOICE OF BONG</c:v>
                </c:pt>
                <c:pt idx="12">
                  <c:v>Radio Nimba</c:v>
                </c:pt>
                <c:pt idx="13">
                  <c:v>Radio Kagheamahn</c:v>
                </c:pt>
                <c:pt idx="14">
                  <c:v>PREMIUM FM</c:v>
                </c:pt>
                <c:pt idx="15">
                  <c:v>Other</c:v>
                </c:pt>
              </c:strCache>
            </c:strRef>
          </c:cat>
          <c:val>
            <c:numRef>
              <c:f>Sheet1!$B$2:$B$17</c:f>
              <c:numCache>
                <c:formatCode>0%</c:formatCode>
                <c:ptCount val="16"/>
                <c:pt idx="0">
                  <c:v>9.381638770931415E-2</c:v>
                </c:pt>
                <c:pt idx="1">
                  <c:v>7.7340088086841771E-2</c:v>
                </c:pt>
                <c:pt idx="2">
                  <c:v>6.836562974659291E-2</c:v>
                </c:pt>
                <c:pt idx="3">
                  <c:v>6.2239814798741321E-2</c:v>
                </c:pt>
                <c:pt idx="4">
                  <c:v>5.8679998096406998E-2</c:v>
                </c:pt>
                <c:pt idx="5">
                  <c:v>4.2828558030698724E-2</c:v>
                </c:pt>
                <c:pt idx="6">
                  <c:v>4.1822135938631801E-2</c:v>
                </c:pt>
                <c:pt idx="7">
                  <c:v>2.8851749239618415E-2</c:v>
                </c:pt>
                <c:pt idx="8">
                  <c:v>2.8572820596130109E-2</c:v>
                </c:pt>
                <c:pt idx="9">
                  <c:v>2.4117120260732445E-2</c:v>
                </c:pt>
                <c:pt idx="10">
                  <c:v>2.0854602903034293E-2</c:v>
                </c:pt>
                <c:pt idx="11">
                  <c:v>1.9575638420130353E-2</c:v>
                </c:pt>
                <c:pt idx="12">
                  <c:v>1.8491634159588401E-2</c:v>
                </c:pt>
                <c:pt idx="13">
                  <c:v>1.7703010264297065E-2</c:v>
                </c:pt>
                <c:pt idx="14">
                  <c:v>1.6644428299328533E-2</c:v>
                </c:pt>
                <c:pt idx="15" formatCode="0.00%">
                  <c:v>0.38</c:v>
                </c:pt>
              </c:numCache>
            </c:numRef>
          </c:val>
          <c:extLst>
            <c:ext xmlns:c16="http://schemas.microsoft.com/office/drawing/2014/chart" uri="{C3380CC4-5D6E-409C-BE32-E72D297353CC}">
              <c16:uniqueId val="{00000016-9020-4B59-92F4-B59F954B582F}"/>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TV Average Audience - Male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LNTV</c:v>
                </c:pt>
                <c:pt idx="1">
                  <c:v>Spoon TV</c:v>
                </c:pt>
                <c:pt idx="2">
                  <c:v>KMTV</c:v>
                </c:pt>
                <c:pt idx="3">
                  <c:v>TAMMA TV</c:v>
                </c:pt>
                <c:pt idx="4">
                  <c:v>Sky TV</c:v>
                </c:pt>
                <c:pt idx="5">
                  <c:v>Power TV</c:v>
                </c:pt>
                <c:pt idx="6">
                  <c:v>FORTUNE TV</c:v>
                </c:pt>
                <c:pt idx="7">
                  <c:v>Light TV</c:v>
                </c:pt>
                <c:pt idx="8">
                  <c:v>Women TV</c:v>
                </c:pt>
              </c:strCache>
            </c:strRef>
          </c:cat>
          <c:val>
            <c:numRef>
              <c:f>Sheet1!$B$2:$B$10</c:f>
              <c:numCache>
                <c:formatCode>_(* #,##0_);_(* \(#,##0\);_(* "-"??_);_(@_)</c:formatCode>
                <c:ptCount val="9"/>
                <c:pt idx="0">
                  <c:v>50000</c:v>
                </c:pt>
                <c:pt idx="1">
                  <c:v>43000</c:v>
                </c:pt>
                <c:pt idx="2">
                  <c:v>18000</c:v>
                </c:pt>
                <c:pt idx="3">
                  <c:v>13000</c:v>
                </c:pt>
                <c:pt idx="4">
                  <c:v>10000</c:v>
                </c:pt>
                <c:pt idx="5">
                  <c:v>7000</c:v>
                </c:pt>
                <c:pt idx="6">
                  <c:v>4000</c:v>
                </c:pt>
                <c:pt idx="7">
                  <c:v>4000</c:v>
                </c:pt>
                <c:pt idx="8">
                  <c:v>3000</c:v>
                </c:pt>
              </c:numCache>
            </c:numRef>
          </c:val>
          <c:extLst>
            <c:ext xmlns:c16="http://schemas.microsoft.com/office/drawing/2014/chart" uri="{C3380CC4-5D6E-409C-BE32-E72D297353CC}">
              <c16:uniqueId val="{00000000-9F3C-0B4C-9FB1-93B4A5689398}"/>
            </c:ext>
          </c:extLst>
        </c:ser>
        <c:dLbls>
          <c:dLblPos val="outEnd"/>
          <c:showLegendKey val="0"/>
          <c:showVal val="1"/>
          <c:showCatName val="0"/>
          <c:showSerName val="0"/>
          <c:showPercent val="0"/>
          <c:showBubbleSize val="0"/>
        </c:dLbls>
        <c:gapWidth val="219"/>
        <c:overlap val="-27"/>
        <c:axId val="404844816"/>
        <c:axId val="536454560"/>
      </c:barChart>
      <c:catAx>
        <c:axId val="404844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536454560"/>
        <c:crosses val="autoZero"/>
        <c:auto val="1"/>
        <c:lblAlgn val="ctr"/>
        <c:lblOffset val="100"/>
        <c:noMultiLvlLbl val="0"/>
      </c:catAx>
      <c:valAx>
        <c:axId val="536454560"/>
        <c:scaling>
          <c:orientation val="minMax"/>
        </c:scaling>
        <c:delete val="0"/>
        <c:axPos val="l"/>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04844816"/>
        <c:crosses val="autoZero"/>
        <c:crossBetween val="between"/>
      </c:valAx>
      <c:spPr>
        <a:noFill/>
        <a:ln>
          <a:noFill/>
        </a:ln>
        <a:effectLst/>
      </c:spPr>
    </c:plotArea>
    <c:plotVisOnly val="1"/>
    <c:dispBlanksAs val="gap"/>
    <c:showDLblsOverMax val="0"/>
    <c:extLst/>
  </c:chart>
  <c:spPr>
    <a:noFill/>
    <a:ln>
      <a:noFill/>
    </a:ln>
    <a:effectLst/>
  </c:spPr>
  <c:txPr>
    <a:bodyPr/>
    <a:lstStyle/>
    <a:p>
      <a:pPr>
        <a:defRPr>
          <a:solidFill>
            <a:schemeClr val="tx1"/>
          </a:solidFill>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24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5024154589371984E-2"/>
          <c:y val="0.14838824801018344"/>
          <c:w val="0.93538647342995174"/>
          <c:h val="0.79829767642275939"/>
        </c:manualLayout>
      </c:layout>
      <c:pie3DChart>
        <c:varyColors val="1"/>
        <c:ser>
          <c:idx val="0"/>
          <c:order val="0"/>
          <c:tx>
            <c:strRef>
              <c:f>Sheet1!$B$1</c:f>
              <c:strCache>
                <c:ptCount val="1"/>
                <c:pt idx="0">
                  <c:v>Share -Female</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EC50-4CA9-A551-96B3B7EAD342}"/>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EC50-4CA9-A551-96B3B7EAD34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EC50-4CA9-A551-96B3B7EAD34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EC50-4CA9-A551-96B3B7EAD342}"/>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EC50-4CA9-A551-96B3B7EAD342}"/>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B-EC50-4CA9-A551-96B3B7EAD342}"/>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D-EC50-4CA9-A551-96B3B7EAD342}"/>
              </c:ext>
            </c:extLst>
          </c:dPt>
          <c:dPt>
            <c:idx val="7"/>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F-EC50-4CA9-A551-96B3B7EAD342}"/>
              </c:ext>
            </c:extLst>
          </c:dPt>
          <c:dPt>
            <c:idx val="8"/>
            <c:bubble3D val="0"/>
            <c:spPr>
              <a:solidFill>
                <a:schemeClr val="accent3">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1-EC50-4CA9-A551-96B3B7EAD342}"/>
              </c:ext>
            </c:extLst>
          </c:dPt>
          <c:dPt>
            <c:idx val="9"/>
            <c:bubble3D val="0"/>
            <c:spPr>
              <a:solidFill>
                <a:schemeClr val="accent4">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3-EC50-4CA9-A551-96B3B7EAD342}"/>
              </c:ext>
            </c:extLst>
          </c:dPt>
          <c:dPt>
            <c:idx val="10"/>
            <c:bubble3D val="0"/>
            <c:spPr>
              <a:solidFill>
                <a:schemeClr val="accent5">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5-EC50-4CA9-A551-96B3B7EAD342}"/>
              </c:ext>
            </c:extLst>
          </c:dPt>
          <c:dPt>
            <c:idx val="11"/>
            <c:bubble3D val="0"/>
            <c:spPr>
              <a:solidFill>
                <a:schemeClr val="accent6">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6-8DFB-4A15-BB3F-CB9C9615DAF7}"/>
              </c:ext>
            </c:extLst>
          </c:dPt>
          <c:dPt>
            <c:idx val="12"/>
            <c:bubble3D val="0"/>
            <c:spPr>
              <a:solidFill>
                <a:schemeClr val="accent1">
                  <a:lumMod val="80000"/>
                  <a:lumOff val="2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7-8DFB-4A15-BB3F-CB9C9615DAF7}"/>
              </c:ext>
            </c:extLst>
          </c:dPt>
          <c:dPt>
            <c:idx val="13"/>
            <c:bubble3D val="0"/>
            <c:spPr>
              <a:solidFill>
                <a:schemeClr val="accent2">
                  <a:lumMod val="80000"/>
                  <a:lumOff val="2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8-8DFB-4A15-BB3F-CB9C9615DAF7}"/>
              </c:ext>
            </c:extLst>
          </c:dPt>
          <c:dPt>
            <c:idx val="14"/>
            <c:bubble3D val="0"/>
            <c:spPr>
              <a:solidFill>
                <a:schemeClr val="accent3">
                  <a:lumMod val="80000"/>
                  <a:lumOff val="2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9-8DFB-4A15-BB3F-CB9C9615DAF7}"/>
              </c:ext>
            </c:extLst>
          </c:dPt>
          <c:dPt>
            <c:idx val="15"/>
            <c:bubble3D val="0"/>
            <c:spPr>
              <a:solidFill>
                <a:schemeClr val="accent4">
                  <a:lumMod val="80000"/>
                  <a:lumOff val="2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A-8DFB-4A15-BB3F-CB9C9615DAF7}"/>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EC50-4CA9-A551-96B3B7EAD342}"/>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EC50-4CA9-A551-96B3B7EAD342}"/>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EC50-4CA9-A551-96B3B7EAD342}"/>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7-EC50-4CA9-A551-96B3B7EAD342}"/>
                </c:ext>
              </c:extLst>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9-EC50-4CA9-A551-96B3B7EAD342}"/>
                </c:ext>
              </c:extLst>
            </c:dLbl>
            <c:dLbl>
              <c:idx val="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B-EC50-4CA9-A551-96B3B7EAD342}"/>
                </c:ext>
              </c:extLst>
            </c:dLbl>
            <c:dLbl>
              <c:idx val="6"/>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D-EC50-4CA9-A551-96B3B7EAD342}"/>
                </c:ext>
              </c:extLst>
            </c:dLbl>
            <c:dLbl>
              <c:idx val="7"/>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F-EC50-4CA9-A551-96B3B7EAD342}"/>
                </c:ext>
              </c:extLst>
            </c:dLbl>
            <c:dLbl>
              <c:idx val="8"/>
              <c:layout>
                <c:manualLayout>
                  <c:x val="-1.708294897077367E-16"/>
                  <c:y val="-2.0341145492502835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EC50-4CA9-A551-96B3B7EAD342}"/>
                </c:ext>
              </c:extLst>
            </c:dLbl>
            <c:dLbl>
              <c:idx val="9"/>
              <c:layout>
                <c:manualLayout>
                  <c:x val="1.1647599759857675E-2"/>
                  <c:y val="1.162351171000162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3-EC50-4CA9-A551-96B3B7EAD342}"/>
                </c:ext>
              </c:extLst>
            </c:dLbl>
            <c:dLbl>
              <c:idx val="1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15-EC50-4CA9-A551-96B3B7EAD342}"/>
                </c:ext>
              </c:extLst>
            </c:dLbl>
            <c:dLbl>
              <c:idx val="1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16-8DFB-4A15-BB3F-CB9C9615DAF7}"/>
                </c:ext>
              </c:extLst>
            </c:dLbl>
            <c:dLbl>
              <c:idx val="1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17-8DFB-4A15-BB3F-CB9C9615DAF7}"/>
                </c:ext>
              </c:extLst>
            </c:dLbl>
            <c:dLbl>
              <c:idx val="1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18-8DFB-4A15-BB3F-CB9C9615DAF7}"/>
                </c:ext>
              </c:extLst>
            </c:dLbl>
            <c:dLbl>
              <c:idx val="1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19-8DFB-4A15-BB3F-CB9C9615DAF7}"/>
                </c:ext>
              </c:extLst>
            </c:dLbl>
            <c:dLbl>
              <c:idx val="1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1A-8DFB-4A15-BB3F-CB9C9615DAF7}"/>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Sheet1!$A$2:$A$17</c:f>
              <c:strCache>
                <c:ptCount val="16"/>
                <c:pt idx="0">
                  <c:v>Spoon FM</c:v>
                </c:pt>
                <c:pt idx="1">
                  <c:v>ELBC</c:v>
                </c:pt>
                <c:pt idx="2">
                  <c:v>ECOWAS Radio</c:v>
                </c:pt>
                <c:pt idx="3">
                  <c:v>Truth</c:v>
                </c:pt>
                <c:pt idx="4">
                  <c:v>Radio Nimba</c:v>
                </c:pt>
                <c:pt idx="5">
                  <c:v>PHOENIX FM-UNIVERSITY RADIO</c:v>
                </c:pt>
                <c:pt idx="6">
                  <c:v>Radio Gbarnga</c:v>
                </c:pt>
                <c:pt idx="7">
                  <c:v>Kool FM</c:v>
                </c:pt>
                <c:pt idx="8">
                  <c:v>OK FM</c:v>
                </c:pt>
                <c:pt idx="9">
                  <c:v>Voice of Firestone</c:v>
                </c:pt>
                <c:pt idx="10">
                  <c:v>Freedom FM</c:v>
                </c:pt>
                <c:pt idx="11">
                  <c:v>Voice of Pleebo</c:v>
                </c:pt>
                <c:pt idx="12">
                  <c:v>VOICE OF BONG</c:v>
                </c:pt>
                <c:pt idx="13">
                  <c:v>Bbc</c:v>
                </c:pt>
                <c:pt idx="14">
                  <c:v>Voice of Truth</c:v>
                </c:pt>
                <c:pt idx="15">
                  <c:v>Other</c:v>
                </c:pt>
              </c:strCache>
            </c:strRef>
          </c:cat>
          <c:val>
            <c:numRef>
              <c:f>Sheet1!$B$2:$B$17</c:f>
              <c:numCache>
                <c:formatCode>0.0%</c:formatCode>
                <c:ptCount val="16"/>
                <c:pt idx="0">
                  <c:v>0.1140566109964252</c:v>
                </c:pt>
                <c:pt idx="1">
                  <c:v>0.10641107081676292</c:v>
                </c:pt>
                <c:pt idx="2">
                  <c:v>7.7481374142210124E-2</c:v>
                </c:pt>
                <c:pt idx="3">
                  <c:v>4.2035590923838177E-2</c:v>
                </c:pt>
                <c:pt idx="4">
                  <c:v>4.1098628467552772E-2</c:v>
                </c:pt>
                <c:pt idx="5">
                  <c:v>3.8726381106742834E-2</c:v>
                </c:pt>
                <c:pt idx="6">
                  <c:v>3.8531462741156645E-2</c:v>
                </c:pt>
                <c:pt idx="7">
                  <c:v>3.6111593395309727E-2</c:v>
                </c:pt>
                <c:pt idx="8">
                  <c:v>3.0515856196473221E-2</c:v>
                </c:pt>
                <c:pt idx="9">
                  <c:v>2.9031748484372871E-2</c:v>
                </c:pt>
                <c:pt idx="10">
                  <c:v>2.8630563968775169E-2</c:v>
                </c:pt>
                <c:pt idx="11">
                  <c:v>2.1457576232331736E-2</c:v>
                </c:pt>
                <c:pt idx="12">
                  <c:v>1.9787270448948829E-2</c:v>
                </c:pt>
                <c:pt idx="13">
                  <c:v>1.901259469202347E-2</c:v>
                </c:pt>
                <c:pt idx="14">
                  <c:v>1.8832506064168173E-2</c:v>
                </c:pt>
                <c:pt idx="15" formatCode="0%">
                  <c:v>0.3382791713229083</c:v>
                </c:pt>
              </c:numCache>
            </c:numRef>
          </c:val>
          <c:extLst>
            <c:ext xmlns:c16="http://schemas.microsoft.com/office/drawing/2014/chart" uri="{C3380CC4-5D6E-409C-BE32-E72D297353CC}">
              <c16:uniqueId val="{00000016-EC50-4CA9-A551-96B3B7EAD342}"/>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r>
              <a:rPr lang="en-US" dirty="0"/>
              <a:t>National - Male</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Sheet1!$C$1</c:f>
              <c:strCache>
                <c:ptCount val="1"/>
                <c:pt idx="0">
                  <c:v>Rating</c:v>
                </c:pt>
              </c:strCache>
            </c:strRef>
          </c:tx>
          <c:spPr>
            <a:solidFill>
              <a:srgbClr val="4394B6"/>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ELBC</c:v>
                </c:pt>
                <c:pt idx="1">
                  <c:v>OK FM</c:v>
                </c:pt>
                <c:pt idx="2">
                  <c:v>Spoon FM</c:v>
                </c:pt>
                <c:pt idx="3">
                  <c:v>Freedom FM</c:v>
                </c:pt>
                <c:pt idx="4">
                  <c:v>Truth</c:v>
                </c:pt>
                <c:pt idx="5">
                  <c:v>ECOWAS Radio</c:v>
                </c:pt>
                <c:pt idx="6">
                  <c:v>Kool FM</c:v>
                </c:pt>
                <c:pt idx="7">
                  <c:v>Voice of Gompa</c:v>
                </c:pt>
                <c:pt idx="8">
                  <c:v>Radio Gbarnga</c:v>
                </c:pt>
                <c:pt idx="9">
                  <c:v>Super Bongese</c:v>
                </c:pt>
                <c:pt idx="10">
                  <c:v>PHOENIX FM-UNIVERSITY RADIO</c:v>
                </c:pt>
                <c:pt idx="11">
                  <c:v>VOICE OF BONG</c:v>
                </c:pt>
                <c:pt idx="12">
                  <c:v>Radio Nimba</c:v>
                </c:pt>
                <c:pt idx="13">
                  <c:v>Radio Kagheamahn</c:v>
                </c:pt>
                <c:pt idx="14">
                  <c:v>PREMIUM FM</c:v>
                </c:pt>
              </c:strCache>
            </c:strRef>
          </c:cat>
          <c:val>
            <c:numRef>
              <c:f>Sheet1!$C$2:$C$16</c:f>
              <c:numCache>
                <c:formatCode>0.00</c:formatCode>
                <c:ptCount val="15"/>
                <c:pt idx="0">
                  <c:v>5.233921783713992</c:v>
                </c:pt>
                <c:pt idx="1">
                  <c:v>4.3147256217784662</c:v>
                </c:pt>
                <c:pt idx="2">
                  <c:v>3.8140496295456199</c:v>
                </c:pt>
                <c:pt idx="3">
                  <c:v>3.472296583181226</c:v>
                </c:pt>
                <c:pt idx="4">
                  <c:v>3.2736979946051412</c:v>
                </c:pt>
                <c:pt idx="5">
                  <c:v>2.3893621180180871</c:v>
                </c:pt>
                <c:pt idx="6">
                  <c:v>2.3332148431133946</c:v>
                </c:pt>
                <c:pt idx="7">
                  <c:v>1.6096100322193525</c:v>
                </c:pt>
                <c:pt idx="8">
                  <c:v>1.5940488841203804</c:v>
                </c:pt>
                <c:pt idx="9">
                  <c:v>1.3454698499392947</c:v>
                </c:pt>
                <c:pt idx="10">
                  <c:v>1.163457292377285</c:v>
                </c:pt>
                <c:pt idx="11">
                  <c:v>1.0921051519771612</c:v>
                </c:pt>
                <c:pt idx="12">
                  <c:v>1.031629646029643</c:v>
                </c:pt>
                <c:pt idx="13">
                  <c:v>0.98763311316896751</c:v>
                </c:pt>
                <c:pt idx="14">
                  <c:v>0.92857589148758446</c:v>
                </c:pt>
              </c:numCache>
            </c:numRef>
          </c:val>
          <c:extLst>
            <c:ext xmlns:c16="http://schemas.microsoft.com/office/drawing/2014/chart" uri="{C3380CC4-5D6E-409C-BE32-E72D297353CC}">
              <c16:uniqueId val="{00000000-93AA-4831-9DA3-81BF6941F1FC}"/>
            </c:ext>
          </c:extLst>
        </c:ser>
        <c:dLbls>
          <c:dLblPos val="outEnd"/>
          <c:showLegendKey val="0"/>
          <c:showVal val="1"/>
          <c:showCatName val="0"/>
          <c:showSerName val="0"/>
          <c:showPercent val="0"/>
          <c:showBubbleSize val="0"/>
        </c:dLbls>
        <c:gapWidth val="219"/>
        <c:axId val="404844816"/>
        <c:axId val="536454560"/>
      </c:barChart>
      <c:lineChart>
        <c:grouping val="standard"/>
        <c:varyColors val="0"/>
        <c:ser>
          <c:idx val="1"/>
          <c:order val="1"/>
          <c:tx>
            <c:strRef>
              <c:f>Sheet1!$B$1</c:f>
              <c:strCache>
                <c:ptCount val="1"/>
                <c:pt idx="0">
                  <c:v>Affinity</c:v>
                </c:pt>
              </c:strCache>
            </c:strRef>
          </c:tx>
          <c:spPr>
            <a:ln w="28575" cap="rnd">
              <a:solidFill>
                <a:schemeClr val="accent4"/>
              </a:solidFill>
              <a:round/>
            </a:ln>
            <a:effectLst/>
          </c:spPr>
          <c:marker>
            <c:symbol val="none"/>
          </c:marker>
          <c:dLbls>
            <c:dLbl>
              <c:idx val="1"/>
              <c:layout>
                <c:manualLayout>
                  <c:x val="-2.1875000000000019E-2"/>
                  <c:y val="5.15916958159349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517-48D3-BBB5-E8AC81BED75B}"/>
                </c:ext>
              </c:extLst>
            </c:dLbl>
            <c:dLbl>
              <c:idx val="2"/>
              <c:layout>
                <c:manualLayout>
                  <c:x val="-1.9791666666666666E-2"/>
                  <c:y val="2.42784450898517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517-48D3-BBB5-E8AC81BED75B}"/>
                </c:ext>
              </c:extLst>
            </c:dLbl>
            <c:dLbl>
              <c:idx val="3"/>
              <c:layout>
                <c:manualLayout>
                  <c:x val="-1.8749999999999999E-2"/>
                  <c:y val="-2.7313250726083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517-48D3-BBB5-E8AC81BED75B}"/>
                </c:ext>
              </c:extLst>
            </c:dLbl>
            <c:dLbl>
              <c:idx val="4"/>
              <c:layout>
                <c:manualLayout>
                  <c:x val="-1.7708333333333333E-2"/>
                  <c:y val="-3.33828619985462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517-48D3-BBB5-E8AC81BED75B}"/>
                </c:ext>
              </c:extLst>
            </c:dLbl>
            <c:dLbl>
              <c:idx val="5"/>
              <c:layout>
                <c:manualLayout>
                  <c:x val="-2.0833333333333332E-2"/>
                  <c:y val="-3.0348056362314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517-48D3-BBB5-E8AC81BED75B}"/>
                </c:ext>
              </c:extLst>
            </c:dLbl>
            <c:dLbl>
              <c:idx val="6"/>
              <c:layout>
                <c:manualLayout>
                  <c:x val="-1.8750000000000076E-2"/>
                  <c:y val="1.21392225449258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517-48D3-BBB5-E8AC81BED75B}"/>
                </c:ext>
              </c:extLst>
            </c:dLbl>
            <c:dLbl>
              <c:idx val="13"/>
              <c:layout>
                <c:manualLayout>
                  <c:x val="-1.8750000000000152E-2"/>
                  <c:y val="2.1243639453620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517-48D3-BBB5-E8AC81BED75B}"/>
                </c:ext>
              </c:extLst>
            </c:dLbl>
            <c:spPr>
              <a:noFill/>
              <a:ln>
                <a:noFill/>
              </a:ln>
              <a:effectLst/>
            </c:spPr>
            <c:txPr>
              <a:bodyPr rot="0" spcFirstLastPara="1" vertOverflow="ellipsis" vert="horz" wrap="square" anchor="ctr" anchorCtr="1"/>
              <a:lstStyle/>
              <a:p>
                <a:pPr>
                  <a:defRPr sz="1100"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ELBC</c:v>
                </c:pt>
                <c:pt idx="1">
                  <c:v>OK FM</c:v>
                </c:pt>
                <c:pt idx="2">
                  <c:v>Spoon FM</c:v>
                </c:pt>
                <c:pt idx="3">
                  <c:v>Freedom FM</c:v>
                </c:pt>
                <c:pt idx="4">
                  <c:v>Truth</c:v>
                </c:pt>
                <c:pt idx="5">
                  <c:v>ECOWAS Radio</c:v>
                </c:pt>
                <c:pt idx="6">
                  <c:v>Kool FM</c:v>
                </c:pt>
                <c:pt idx="7">
                  <c:v>Voice of Gompa</c:v>
                </c:pt>
                <c:pt idx="8">
                  <c:v>Radio Gbarnga</c:v>
                </c:pt>
                <c:pt idx="9">
                  <c:v>Super Bongese</c:v>
                </c:pt>
                <c:pt idx="10">
                  <c:v>PHOENIX FM-UNIVERSITY RADIO</c:v>
                </c:pt>
                <c:pt idx="11">
                  <c:v>VOICE OF BONG</c:v>
                </c:pt>
                <c:pt idx="12">
                  <c:v>Radio Nimba</c:v>
                </c:pt>
                <c:pt idx="13">
                  <c:v>Radio Kagheamahn</c:v>
                </c:pt>
                <c:pt idx="14">
                  <c:v>PREMIUM FM</c:v>
                </c:pt>
              </c:strCache>
            </c:strRef>
          </c:cat>
          <c:val>
            <c:numRef>
              <c:f>Sheet1!$B$2:$B$16</c:f>
              <c:numCache>
                <c:formatCode>0%</c:formatCode>
                <c:ptCount val="15"/>
                <c:pt idx="0">
                  <c:v>1.200917080071531</c:v>
                </c:pt>
                <c:pt idx="1">
                  <c:v>1.6330309499369953</c:v>
                </c:pt>
                <c:pt idx="2">
                  <c:v>1.008276112265964</c:v>
                </c:pt>
                <c:pt idx="3">
                  <c:v>1.582652049652673</c:v>
                </c:pt>
                <c:pt idx="4">
                  <c:v>1.412004748932846</c:v>
                </c:pt>
                <c:pt idx="5">
                  <c:v>0.96737463726062667</c:v>
                </c:pt>
                <c:pt idx="6">
                  <c:v>1.3297295931259538</c:v>
                </c:pt>
                <c:pt idx="7">
                  <c:v>1.4788422935652228</c:v>
                </c:pt>
                <c:pt idx="8">
                  <c:v>1.115412174638889</c:v>
                </c:pt>
                <c:pt idx="9">
                  <c:v>1.7034633503708676</c:v>
                </c:pt>
                <c:pt idx="10">
                  <c:v>0.95421314692228787</c:v>
                </c:pt>
                <c:pt idx="11">
                  <c:v>1.2563965330405846</c:v>
                </c:pt>
                <c:pt idx="12">
                  <c:v>0.86439036770357391</c:v>
                </c:pt>
                <c:pt idx="13">
                  <c:v>1.4825693040525119</c:v>
                </c:pt>
                <c:pt idx="14">
                  <c:v>1.7367241721694149</c:v>
                </c:pt>
              </c:numCache>
            </c:numRef>
          </c:val>
          <c:smooth val="0"/>
          <c:extLst>
            <c:ext xmlns:c16="http://schemas.microsoft.com/office/drawing/2014/chart" uri="{C3380CC4-5D6E-409C-BE32-E72D297353CC}">
              <c16:uniqueId val="{00000001-93AA-4831-9DA3-81BF6941F1FC}"/>
            </c:ext>
          </c:extLst>
        </c:ser>
        <c:dLbls>
          <c:showLegendKey val="0"/>
          <c:showVal val="0"/>
          <c:showCatName val="0"/>
          <c:showSerName val="0"/>
          <c:showPercent val="0"/>
          <c:showBubbleSize val="0"/>
        </c:dLbls>
        <c:marker val="1"/>
        <c:smooth val="0"/>
        <c:axId val="1365359520"/>
        <c:axId val="1362626816"/>
      </c:lineChart>
      <c:catAx>
        <c:axId val="404844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536454560"/>
        <c:crosses val="autoZero"/>
        <c:auto val="1"/>
        <c:lblAlgn val="ctr"/>
        <c:lblOffset val="100"/>
        <c:noMultiLvlLbl val="0"/>
      </c:catAx>
      <c:valAx>
        <c:axId val="53645456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404844816"/>
        <c:crosses val="autoZero"/>
        <c:crossBetween val="between"/>
      </c:valAx>
      <c:valAx>
        <c:axId val="1362626816"/>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65359520"/>
        <c:crosses val="max"/>
        <c:crossBetween val="between"/>
      </c:valAx>
      <c:catAx>
        <c:axId val="1365359520"/>
        <c:scaling>
          <c:orientation val="minMax"/>
        </c:scaling>
        <c:delete val="1"/>
        <c:axPos val="b"/>
        <c:numFmt formatCode="General" sourceLinked="1"/>
        <c:majorTickMark val="out"/>
        <c:minorTickMark val="none"/>
        <c:tickLblPos val="nextTo"/>
        <c:crossAx val="1362626816"/>
        <c:crosses val="autoZero"/>
        <c:auto val="1"/>
        <c:lblAlgn val="ctr"/>
        <c:lblOffset val="100"/>
        <c:noMultiLvlLbl val="0"/>
      </c:cat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extLst/>
  </c:chart>
  <c:spPr>
    <a:noFill/>
    <a:ln>
      <a:noFill/>
    </a:ln>
    <a:effectLst/>
  </c:spPr>
  <c:txPr>
    <a:bodyPr/>
    <a:lstStyle/>
    <a:p>
      <a:pPr>
        <a:defRPr>
          <a:solidFill>
            <a:schemeClr val="tx1"/>
          </a:solidFill>
        </a:defRPr>
      </a:pPr>
      <a:endParaRPr lang="en-US"/>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r>
              <a:rPr lang="en-US" dirty="0"/>
              <a:t>National - Female</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Sheet1!$C$1</c:f>
              <c:strCache>
                <c:ptCount val="1"/>
                <c:pt idx="0">
                  <c:v>Rating</c:v>
                </c:pt>
              </c:strCache>
            </c:strRef>
          </c:tx>
          <c:spPr>
            <a:solidFill>
              <a:srgbClr val="4394B6"/>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Spoon FM</c:v>
                </c:pt>
                <c:pt idx="1">
                  <c:v>ELBC</c:v>
                </c:pt>
                <c:pt idx="2">
                  <c:v>ECOWAS Radio</c:v>
                </c:pt>
                <c:pt idx="3">
                  <c:v>Truth</c:v>
                </c:pt>
                <c:pt idx="4">
                  <c:v>Radio Nimba</c:v>
                </c:pt>
                <c:pt idx="5">
                  <c:v>PHOENIX FM-UNIVERSITY RADIO</c:v>
                </c:pt>
                <c:pt idx="6">
                  <c:v>Radio Gbarnga</c:v>
                </c:pt>
                <c:pt idx="7">
                  <c:v>Kool FM</c:v>
                </c:pt>
                <c:pt idx="8">
                  <c:v>OK FM</c:v>
                </c:pt>
                <c:pt idx="9">
                  <c:v>Voice of Firestone</c:v>
                </c:pt>
                <c:pt idx="10">
                  <c:v>Freedom FM</c:v>
                </c:pt>
                <c:pt idx="11">
                  <c:v>Voice of Pleebo</c:v>
                </c:pt>
                <c:pt idx="12">
                  <c:v>VOICE OF BONG</c:v>
                </c:pt>
                <c:pt idx="13">
                  <c:v>Bbc</c:v>
                </c:pt>
              </c:strCache>
            </c:strRef>
          </c:cat>
          <c:val>
            <c:numRef>
              <c:f>Sheet1!$C$2:$C$15</c:f>
              <c:numCache>
                <c:formatCode>0.00</c:formatCode>
                <c:ptCount val="14"/>
                <c:pt idx="0">
                  <c:v>3.7520784291198579</c:v>
                </c:pt>
                <c:pt idx="1">
                  <c:v>3.5005659026957727</c:v>
                </c:pt>
                <c:pt idx="2">
                  <c:v>2.5488762995655159</c:v>
                </c:pt>
                <c:pt idx="3">
                  <c:v>1.3828293913237792</c:v>
                </c:pt>
                <c:pt idx="4">
                  <c:v>1.3520064816264727</c:v>
                </c:pt>
                <c:pt idx="5">
                  <c:v>1.2739675317289481</c:v>
                </c:pt>
                <c:pt idx="6">
                  <c:v>1.2675553738665848</c:v>
                </c:pt>
                <c:pt idx="7">
                  <c:v>1.1879498210229607</c:v>
                </c:pt>
                <c:pt idx="8">
                  <c:v>1.0038689101896896</c:v>
                </c:pt>
                <c:pt idx="9">
                  <c:v>0.95504676402547761</c:v>
                </c:pt>
                <c:pt idx="10">
                  <c:v>0.94184914440553091</c:v>
                </c:pt>
                <c:pt idx="11">
                  <c:v>0.70588200209675045</c:v>
                </c:pt>
                <c:pt idx="12">
                  <c:v>0.6509345663881656</c:v>
                </c:pt>
                <c:pt idx="13">
                  <c:v>0.62545034261780619</c:v>
                </c:pt>
              </c:numCache>
            </c:numRef>
          </c:val>
          <c:extLst>
            <c:ext xmlns:c16="http://schemas.microsoft.com/office/drawing/2014/chart" uri="{C3380CC4-5D6E-409C-BE32-E72D297353CC}">
              <c16:uniqueId val="{00000000-0567-49C0-9E85-F8F8B6B99EE9}"/>
            </c:ext>
          </c:extLst>
        </c:ser>
        <c:dLbls>
          <c:dLblPos val="outEnd"/>
          <c:showLegendKey val="0"/>
          <c:showVal val="1"/>
          <c:showCatName val="0"/>
          <c:showSerName val="0"/>
          <c:showPercent val="0"/>
          <c:showBubbleSize val="0"/>
        </c:dLbls>
        <c:gapWidth val="219"/>
        <c:axId val="404844816"/>
        <c:axId val="536454560"/>
      </c:barChart>
      <c:lineChart>
        <c:grouping val="standard"/>
        <c:varyColors val="0"/>
        <c:ser>
          <c:idx val="1"/>
          <c:order val="1"/>
          <c:tx>
            <c:strRef>
              <c:f>Sheet1!$B$1</c:f>
              <c:strCache>
                <c:ptCount val="1"/>
                <c:pt idx="0">
                  <c:v>Affinity</c:v>
                </c:pt>
              </c:strCache>
            </c:strRef>
          </c:tx>
          <c:spPr>
            <a:ln w="28575" cap="rnd">
              <a:solidFill>
                <a:schemeClr val="accent4"/>
              </a:solidFill>
              <a:round/>
            </a:ln>
            <a:effectLst/>
          </c:spPr>
          <c:marker>
            <c:symbol val="none"/>
          </c:marker>
          <c:dLbls>
            <c:dLbl>
              <c:idx val="0"/>
              <c:layout>
                <c:manualLayout>
                  <c:x val="-1.249999999999999E-2"/>
                  <c:y val="1.59953530350740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D22-485C-A71E-C0B6E3CF5BB7}"/>
                </c:ext>
              </c:extLst>
            </c:dLbl>
            <c:dLbl>
              <c:idx val="1"/>
              <c:layout>
                <c:manualLayout>
                  <c:x val="-1.250000000000002E-2"/>
                  <c:y val="2.5592564856118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D22-485C-A71E-C0B6E3CF5BB7}"/>
                </c:ext>
              </c:extLst>
            </c:dLbl>
            <c:dLbl>
              <c:idx val="2"/>
              <c:layout>
                <c:manualLayout>
                  <c:x val="-1.8749999999999999E-2"/>
                  <c:y val="-2.23934942491038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D22-485C-A71E-C0B6E3CF5BB7}"/>
                </c:ext>
              </c:extLst>
            </c:dLbl>
            <c:dLbl>
              <c:idx val="4"/>
              <c:layout>
                <c:manualLayout>
                  <c:x val="-1.6666666666666628E-2"/>
                  <c:y val="-3.51897766771632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D22-485C-A71E-C0B6E3CF5BB7}"/>
                </c:ext>
              </c:extLst>
            </c:dLbl>
            <c:dLbl>
              <c:idx val="6"/>
              <c:layout>
                <c:manualLayout>
                  <c:x val="-1.8750000000000076E-2"/>
                  <c:y val="2.87916354631334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D22-485C-A71E-C0B6E3CF5BB7}"/>
                </c:ext>
              </c:extLst>
            </c:dLbl>
            <c:dLbl>
              <c:idx val="10"/>
              <c:layout>
                <c:manualLayout>
                  <c:x val="-1.6666666666666819E-2"/>
                  <c:y val="-1.59953530350741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D22-485C-A71E-C0B6E3CF5BB7}"/>
                </c:ext>
              </c:extLst>
            </c:dLbl>
            <c:dLbl>
              <c:idx val="12"/>
              <c:layout>
                <c:manualLayout>
                  <c:x val="-2.2916666666666821E-2"/>
                  <c:y val="3.51897766771631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D22-485C-A71E-C0B6E3CF5BB7}"/>
                </c:ext>
              </c:extLst>
            </c:dLbl>
            <c:spPr>
              <a:noFill/>
              <a:ln>
                <a:noFill/>
              </a:ln>
              <a:effectLst/>
            </c:spPr>
            <c:txPr>
              <a:bodyPr rot="0" spcFirstLastPara="1" vertOverflow="ellipsis" vert="horz" wrap="square" anchor="ctr" anchorCtr="1"/>
              <a:lstStyle/>
              <a:p>
                <a:pPr>
                  <a:defRPr sz="1100"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Spoon FM</c:v>
                </c:pt>
                <c:pt idx="1">
                  <c:v>ELBC</c:v>
                </c:pt>
                <c:pt idx="2">
                  <c:v>ECOWAS Radio</c:v>
                </c:pt>
                <c:pt idx="3">
                  <c:v>Truth</c:v>
                </c:pt>
                <c:pt idx="4">
                  <c:v>Radio Nimba</c:v>
                </c:pt>
                <c:pt idx="5">
                  <c:v>PHOENIX FM-UNIVERSITY RADIO</c:v>
                </c:pt>
                <c:pt idx="6">
                  <c:v>Radio Gbarnga</c:v>
                </c:pt>
                <c:pt idx="7">
                  <c:v>Kool FM</c:v>
                </c:pt>
                <c:pt idx="8">
                  <c:v>OK FM</c:v>
                </c:pt>
                <c:pt idx="9">
                  <c:v>Voice of Firestone</c:v>
                </c:pt>
                <c:pt idx="10">
                  <c:v>Freedom FM</c:v>
                </c:pt>
                <c:pt idx="11">
                  <c:v>Voice of Pleebo</c:v>
                </c:pt>
                <c:pt idx="12">
                  <c:v>VOICE OF BONG</c:v>
                </c:pt>
                <c:pt idx="13">
                  <c:v>Bbc</c:v>
                </c:pt>
              </c:strCache>
            </c:strRef>
          </c:cat>
          <c:val>
            <c:numRef>
              <c:f>Sheet1!$B$2:$B$15</c:f>
              <c:numCache>
                <c:formatCode>0%</c:formatCode>
                <c:ptCount val="14"/>
                <c:pt idx="0">
                  <c:v>0.99189350398690346</c:v>
                </c:pt>
                <c:pt idx="1">
                  <c:v>0.80320065071363944</c:v>
                </c:pt>
                <c:pt idx="2">
                  <c:v>1.0319567164476717</c:v>
                </c:pt>
                <c:pt idx="3">
                  <c:v>0.59643915557598726</c:v>
                </c:pt>
                <c:pt idx="4">
                  <c:v>1.132830356599835</c:v>
                </c:pt>
                <c:pt idx="5">
                  <c:v>1.0448484662844792</c:v>
                </c:pt>
                <c:pt idx="6">
                  <c:v>0.88695316067419006</c:v>
                </c:pt>
                <c:pt idx="7">
                  <c:v>0.67702810858817253</c:v>
                </c:pt>
                <c:pt idx="8">
                  <c:v>0.37994281530781776</c:v>
                </c:pt>
                <c:pt idx="9">
                  <c:v>1.483158920125025</c:v>
                </c:pt>
                <c:pt idx="10">
                  <c:v>0.4292892162717748</c:v>
                </c:pt>
                <c:pt idx="11">
                  <c:v>1.1830115379481341</c:v>
                </c:pt>
                <c:pt idx="12">
                  <c:v>0.74885823124792894</c:v>
                </c:pt>
                <c:pt idx="13">
                  <c:v>1.0784186037132408</c:v>
                </c:pt>
              </c:numCache>
            </c:numRef>
          </c:val>
          <c:smooth val="0"/>
          <c:extLst>
            <c:ext xmlns:c16="http://schemas.microsoft.com/office/drawing/2014/chart" uri="{C3380CC4-5D6E-409C-BE32-E72D297353CC}">
              <c16:uniqueId val="{00000001-0567-49C0-9E85-F8F8B6B99EE9}"/>
            </c:ext>
          </c:extLst>
        </c:ser>
        <c:dLbls>
          <c:showLegendKey val="0"/>
          <c:showVal val="0"/>
          <c:showCatName val="0"/>
          <c:showSerName val="0"/>
          <c:showPercent val="0"/>
          <c:showBubbleSize val="0"/>
        </c:dLbls>
        <c:marker val="1"/>
        <c:smooth val="0"/>
        <c:axId val="1365359520"/>
        <c:axId val="1362626816"/>
      </c:lineChart>
      <c:catAx>
        <c:axId val="404844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100" b="1" i="0" u="none" strike="noStrike" kern="1200" baseline="0">
                <a:solidFill>
                  <a:schemeClr val="tx1"/>
                </a:solidFill>
                <a:latin typeface="+mn-lt"/>
                <a:ea typeface="+mn-ea"/>
                <a:cs typeface="+mn-cs"/>
              </a:defRPr>
            </a:pPr>
            <a:endParaRPr lang="en-US"/>
          </a:p>
        </c:txPr>
        <c:crossAx val="536454560"/>
        <c:crosses val="autoZero"/>
        <c:auto val="1"/>
        <c:lblAlgn val="ctr"/>
        <c:lblOffset val="100"/>
        <c:noMultiLvlLbl val="0"/>
      </c:catAx>
      <c:valAx>
        <c:axId val="53645456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404844816"/>
        <c:crosses val="autoZero"/>
        <c:crossBetween val="between"/>
      </c:valAx>
      <c:valAx>
        <c:axId val="1362626816"/>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65359520"/>
        <c:crosses val="max"/>
        <c:crossBetween val="between"/>
      </c:valAx>
      <c:catAx>
        <c:axId val="1365359520"/>
        <c:scaling>
          <c:orientation val="minMax"/>
        </c:scaling>
        <c:delete val="1"/>
        <c:axPos val="b"/>
        <c:numFmt formatCode="General" sourceLinked="1"/>
        <c:majorTickMark val="out"/>
        <c:minorTickMark val="none"/>
        <c:tickLblPos val="nextTo"/>
        <c:crossAx val="1362626816"/>
        <c:crosses val="autoZero"/>
        <c:auto val="1"/>
        <c:lblAlgn val="ctr"/>
        <c:lblOffset val="100"/>
        <c:noMultiLvlLbl val="0"/>
      </c:cat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extLst/>
  </c:chart>
  <c:spPr>
    <a:noFill/>
    <a:ln>
      <a:noFill/>
    </a:ln>
    <a:effectLst/>
  </c:spPr>
  <c:txPr>
    <a:bodyPr/>
    <a:lstStyle/>
    <a:p>
      <a:pPr>
        <a:defRPr>
          <a:solidFill>
            <a:schemeClr val="tx1"/>
          </a:solidFill>
        </a:defRPr>
      </a:pPr>
      <a:endParaRPr lang="en-US"/>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Male Age 18-30</c:v>
                </c:pt>
              </c:strCache>
            </c:strRef>
          </c:tx>
          <c:spPr>
            <a:solidFill>
              <a:schemeClr val="accent1"/>
            </a:solidFill>
            <a:ln>
              <a:noFill/>
            </a:ln>
            <a:effectLst/>
          </c:spPr>
          <c:invertIfNegative val="0"/>
          <c:cat>
            <c:strRef>
              <c:f>Sheet1!$A$2:$A$11</c:f>
              <c:strCache>
                <c:ptCount val="10"/>
                <c:pt idx="0">
                  <c:v>ELBC</c:v>
                </c:pt>
                <c:pt idx="1">
                  <c:v>Spoon FM</c:v>
                </c:pt>
                <c:pt idx="2">
                  <c:v>OK FM</c:v>
                </c:pt>
                <c:pt idx="3">
                  <c:v>ECOWAS Radio</c:v>
                </c:pt>
                <c:pt idx="4">
                  <c:v>Truth</c:v>
                </c:pt>
                <c:pt idx="5">
                  <c:v>Freedom FM</c:v>
                </c:pt>
                <c:pt idx="6">
                  <c:v>Kool FM</c:v>
                </c:pt>
                <c:pt idx="7">
                  <c:v>Radio Gbarnga</c:v>
                </c:pt>
                <c:pt idx="8">
                  <c:v>PHOENIX FM-UNIVERSITY RADIO</c:v>
                </c:pt>
                <c:pt idx="9">
                  <c:v>Radio Nimba</c:v>
                </c:pt>
              </c:strCache>
            </c:strRef>
          </c:cat>
          <c:val>
            <c:numRef>
              <c:f>Sheet1!$B$2:$B$11</c:f>
              <c:numCache>
                <c:formatCode>0.0</c:formatCode>
                <c:ptCount val="10"/>
                <c:pt idx="0">
                  <c:v>3.8384577373812427</c:v>
                </c:pt>
                <c:pt idx="1">
                  <c:v>6.4608044417133357</c:v>
                </c:pt>
                <c:pt idx="2">
                  <c:v>4.0838040069816897</c:v>
                </c:pt>
                <c:pt idx="3">
                  <c:v>2.2736811333191174</c:v>
                </c:pt>
                <c:pt idx="4">
                  <c:v>1.9377990095429509</c:v>
                </c:pt>
                <c:pt idx="5">
                  <c:v>1.3393167483491839</c:v>
                </c:pt>
                <c:pt idx="6">
                  <c:v>4.0539682717744565</c:v>
                </c:pt>
                <c:pt idx="7">
                  <c:v>1.9913560221465398</c:v>
                </c:pt>
                <c:pt idx="8">
                  <c:v>1.4537238442888603</c:v>
                </c:pt>
                <c:pt idx="9">
                  <c:v>2.2434650108549756</c:v>
                </c:pt>
              </c:numCache>
            </c:numRef>
          </c:val>
          <c:extLst>
            <c:ext xmlns:c16="http://schemas.microsoft.com/office/drawing/2014/chart" uri="{C3380CC4-5D6E-409C-BE32-E72D297353CC}">
              <c16:uniqueId val="{00000000-BFA8-4F7A-A951-2F1E08586D74}"/>
            </c:ext>
          </c:extLst>
        </c:ser>
        <c:ser>
          <c:idx val="1"/>
          <c:order val="1"/>
          <c:tx>
            <c:strRef>
              <c:f>Sheet1!$C$1</c:f>
              <c:strCache>
                <c:ptCount val="1"/>
                <c:pt idx="0">
                  <c:v>Male Age 30+</c:v>
                </c:pt>
              </c:strCache>
            </c:strRef>
          </c:tx>
          <c:spPr>
            <a:solidFill>
              <a:schemeClr val="accent2"/>
            </a:solidFill>
            <a:ln>
              <a:noFill/>
            </a:ln>
            <a:effectLst/>
          </c:spPr>
          <c:invertIfNegative val="0"/>
          <c:cat>
            <c:strRef>
              <c:f>Sheet1!$A$2:$A$11</c:f>
              <c:strCache>
                <c:ptCount val="10"/>
                <c:pt idx="0">
                  <c:v>ELBC</c:v>
                </c:pt>
                <c:pt idx="1">
                  <c:v>Spoon FM</c:v>
                </c:pt>
                <c:pt idx="2">
                  <c:v>OK FM</c:v>
                </c:pt>
                <c:pt idx="3">
                  <c:v>ECOWAS Radio</c:v>
                </c:pt>
                <c:pt idx="4">
                  <c:v>Truth</c:v>
                </c:pt>
                <c:pt idx="5">
                  <c:v>Freedom FM</c:v>
                </c:pt>
                <c:pt idx="6">
                  <c:v>Kool FM</c:v>
                </c:pt>
                <c:pt idx="7">
                  <c:v>Radio Gbarnga</c:v>
                </c:pt>
                <c:pt idx="8">
                  <c:v>PHOENIX FM-UNIVERSITY RADIO</c:v>
                </c:pt>
                <c:pt idx="9">
                  <c:v>Radio Nimba</c:v>
                </c:pt>
              </c:strCache>
            </c:strRef>
          </c:cat>
          <c:val>
            <c:numRef>
              <c:f>Sheet1!$C$2:$C$11</c:f>
              <c:numCache>
                <c:formatCode>0.0</c:formatCode>
                <c:ptCount val="10"/>
                <c:pt idx="0">
                  <c:v>5.3912727328156516</c:v>
                </c:pt>
                <c:pt idx="1">
                  <c:v>3.2742654496414327</c:v>
                </c:pt>
                <c:pt idx="2">
                  <c:v>4.2904585864589748</c:v>
                </c:pt>
                <c:pt idx="3">
                  <c:v>2.4209945685843079</c:v>
                </c:pt>
                <c:pt idx="4">
                  <c:v>3.5902515930582712</c:v>
                </c:pt>
                <c:pt idx="5">
                  <c:v>3.7710652002553142</c:v>
                </c:pt>
                <c:pt idx="6">
                  <c:v>1.9329853947891089</c:v>
                </c:pt>
                <c:pt idx="7">
                  <c:v>1.6233257584094152</c:v>
                </c:pt>
                <c:pt idx="8">
                  <c:v>1.3517357523738636</c:v>
                </c:pt>
                <c:pt idx="9">
                  <c:v>0.91643271637289558</c:v>
                </c:pt>
              </c:numCache>
            </c:numRef>
          </c:val>
          <c:extLst>
            <c:ext xmlns:c16="http://schemas.microsoft.com/office/drawing/2014/chart" uri="{C3380CC4-5D6E-409C-BE32-E72D297353CC}">
              <c16:uniqueId val="{00000001-BFA8-4F7A-A951-2F1E08586D74}"/>
            </c:ext>
          </c:extLst>
        </c:ser>
        <c:ser>
          <c:idx val="2"/>
          <c:order val="2"/>
          <c:tx>
            <c:strRef>
              <c:f>Sheet1!$D$1</c:f>
              <c:strCache>
                <c:ptCount val="1"/>
                <c:pt idx="0">
                  <c:v>Female Age 18-30</c:v>
                </c:pt>
              </c:strCache>
            </c:strRef>
          </c:tx>
          <c:spPr>
            <a:solidFill>
              <a:schemeClr val="accent3"/>
            </a:solidFill>
            <a:ln>
              <a:noFill/>
            </a:ln>
            <a:effectLst/>
          </c:spPr>
          <c:invertIfNegative val="0"/>
          <c:cat>
            <c:strRef>
              <c:f>Sheet1!$A$2:$A$11</c:f>
              <c:strCache>
                <c:ptCount val="10"/>
                <c:pt idx="0">
                  <c:v>ELBC</c:v>
                </c:pt>
                <c:pt idx="1">
                  <c:v>Spoon FM</c:v>
                </c:pt>
                <c:pt idx="2">
                  <c:v>OK FM</c:v>
                </c:pt>
                <c:pt idx="3">
                  <c:v>ECOWAS Radio</c:v>
                </c:pt>
                <c:pt idx="4">
                  <c:v>Truth</c:v>
                </c:pt>
                <c:pt idx="5">
                  <c:v>Freedom FM</c:v>
                </c:pt>
                <c:pt idx="6">
                  <c:v>Kool FM</c:v>
                </c:pt>
                <c:pt idx="7">
                  <c:v>Radio Gbarnga</c:v>
                </c:pt>
                <c:pt idx="8">
                  <c:v>PHOENIX FM-UNIVERSITY RADIO</c:v>
                </c:pt>
                <c:pt idx="9">
                  <c:v>Radio Nimba</c:v>
                </c:pt>
              </c:strCache>
            </c:strRef>
          </c:cat>
          <c:val>
            <c:numRef>
              <c:f>Sheet1!$D$2:$D$11</c:f>
              <c:numCache>
                <c:formatCode>0.0</c:formatCode>
                <c:ptCount val="10"/>
                <c:pt idx="0">
                  <c:v>2.658814204478841</c:v>
                </c:pt>
                <c:pt idx="1">
                  <c:v>3.8313435220771894</c:v>
                </c:pt>
                <c:pt idx="2">
                  <c:v>1.2111346743142068</c:v>
                </c:pt>
                <c:pt idx="3">
                  <c:v>1.3429256468876594</c:v>
                </c:pt>
                <c:pt idx="4">
                  <c:v>0.44205565372896988</c:v>
                </c:pt>
                <c:pt idx="5">
                  <c:v>2.0900805638027999</c:v>
                </c:pt>
                <c:pt idx="6">
                  <c:v>1.7608004251517928</c:v>
                </c:pt>
                <c:pt idx="7">
                  <c:v>1.2704875744884028</c:v>
                </c:pt>
                <c:pt idx="8">
                  <c:v>0.26358511725034406</c:v>
                </c:pt>
                <c:pt idx="9">
                  <c:v>0.89947529815632199</c:v>
                </c:pt>
              </c:numCache>
            </c:numRef>
          </c:val>
          <c:extLst>
            <c:ext xmlns:c16="http://schemas.microsoft.com/office/drawing/2014/chart" uri="{C3380CC4-5D6E-409C-BE32-E72D297353CC}">
              <c16:uniqueId val="{00000002-BFA8-4F7A-A951-2F1E08586D74}"/>
            </c:ext>
          </c:extLst>
        </c:ser>
        <c:ser>
          <c:idx val="3"/>
          <c:order val="3"/>
          <c:tx>
            <c:strRef>
              <c:f>Sheet1!$E$1</c:f>
              <c:strCache>
                <c:ptCount val="1"/>
                <c:pt idx="0">
                  <c:v>Female Age 30+</c:v>
                </c:pt>
              </c:strCache>
            </c:strRef>
          </c:tx>
          <c:spPr>
            <a:solidFill>
              <a:schemeClr val="accent4"/>
            </a:solidFill>
            <a:ln>
              <a:noFill/>
            </a:ln>
            <a:effectLst/>
          </c:spPr>
          <c:invertIfNegative val="0"/>
          <c:cat>
            <c:strRef>
              <c:f>Sheet1!$A$2:$A$11</c:f>
              <c:strCache>
                <c:ptCount val="10"/>
                <c:pt idx="0">
                  <c:v>ELBC</c:v>
                </c:pt>
                <c:pt idx="1">
                  <c:v>Spoon FM</c:v>
                </c:pt>
                <c:pt idx="2">
                  <c:v>OK FM</c:v>
                </c:pt>
                <c:pt idx="3">
                  <c:v>ECOWAS Radio</c:v>
                </c:pt>
                <c:pt idx="4">
                  <c:v>Truth</c:v>
                </c:pt>
                <c:pt idx="5">
                  <c:v>Freedom FM</c:v>
                </c:pt>
                <c:pt idx="6">
                  <c:v>Kool FM</c:v>
                </c:pt>
                <c:pt idx="7">
                  <c:v>Radio Gbarnga</c:v>
                </c:pt>
                <c:pt idx="8">
                  <c:v>PHOENIX FM-UNIVERSITY RADIO</c:v>
                </c:pt>
                <c:pt idx="9">
                  <c:v>Radio Nimba</c:v>
                </c:pt>
              </c:strCache>
            </c:strRef>
          </c:cat>
          <c:val>
            <c:numRef>
              <c:f>Sheet1!$E$2:$E$11</c:f>
              <c:numCache>
                <c:formatCode>0.0</c:formatCode>
                <c:ptCount val="10"/>
                <c:pt idx="0">
                  <c:v>3.5355658741442886</c:v>
                </c:pt>
                <c:pt idx="1">
                  <c:v>3.674469194258652</c:v>
                </c:pt>
                <c:pt idx="2">
                  <c:v>0.9154043379223179</c:v>
                </c:pt>
                <c:pt idx="3">
                  <c:v>2.9802080040553314</c:v>
                </c:pt>
                <c:pt idx="4">
                  <c:v>1.5969457234021927</c:v>
                </c:pt>
                <c:pt idx="5">
                  <c:v>0.43574058877353494</c:v>
                </c:pt>
                <c:pt idx="6">
                  <c:v>0.86861289249094231</c:v>
                </c:pt>
                <c:pt idx="7">
                  <c:v>1.1484975213853565</c:v>
                </c:pt>
                <c:pt idx="8">
                  <c:v>1.5235839003875808</c:v>
                </c:pt>
                <c:pt idx="9">
                  <c:v>1.4879695284051659</c:v>
                </c:pt>
              </c:numCache>
            </c:numRef>
          </c:val>
          <c:extLst>
            <c:ext xmlns:c16="http://schemas.microsoft.com/office/drawing/2014/chart" uri="{C3380CC4-5D6E-409C-BE32-E72D297353CC}">
              <c16:uniqueId val="{00000003-BFA8-4F7A-A951-2F1E08586D74}"/>
            </c:ext>
          </c:extLst>
        </c:ser>
        <c:dLbls>
          <c:showLegendKey val="0"/>
          <c:showVal val="0"/>
          <c:showCatName val="0"/>
          <c:showSerName val="0"/>
          <c:showPercent val="0"/>
          <c:showBubbleSize val="0"/>
        </c:dLbls>
        <c:gapWidth val="219"/>
        <c:overlap val="-27"/>
        <c:axId val="722047183"/>
        <c:axId val="722034703"/>
      </c:barChart>
      <c:catAx>
        <c:axId val="7220471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22034703"/>
        <c:crosses val="autoZero"/>
        <c:auto val="1"/>
        <c:lblAlgn val="ctr"/>
        <c:lblOffset val="100"/>
        <c:noMultiLvlLbl val="0"/>
      </c:catAx>
      <c:valAx>
        <c:axId val="722034703"/>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220471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236390782811744"/>
          <c:y val="2.1658069576914196E-2"/>
          <c:w val="0.62086470088164902"/>
          <c:h val="0.95126575834362248"/>
        </c:manualLayout>
      </c:layout>
      <c:barChart>
        <c:barDir val="bar"/>
        <c:grouping val="clustered"/>
        <c:varyColors val="0"/>
        <c:ser>
          <c:idx val="0"/>
          <c:order val="0"/>
          <c:spPr>
            <a:solidFill>
              <a:srgbClr val="458F99"/>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Ratings!$A$18:$A$27</c:f>
              <c:strCache>
                <c:ptCount val="10"/>
                <c:pt idx="0">
                  <c:v>ELWA</c:v>
                </c:pt>
                <c:pt idx="1">
                  <c:v>RADIO KONGBA</c:v>
                </c:pt>
                <c:pt idx="2">
                  <c:v>Voice of Gbarpolu</c:v>
                </c:pt>
                <c:pt idx="3">
                  <c:v>HOTT FM</c:v>
                </c:pt>
                <c:pt idx="4">
                  <c:v>Bbc</c:v>
                </c:pt>
                <c:pt idx="5">
                  <c:v>Truth</c:v>
                </c:pt>
                <c:pt idx="6">
                  <c:v>Trust FM</c:v>
                </c:pt>
                <c:pt idx="7">
                  <c:v>Spoon FM</c:v>
                </c:pt>
                <c:pt idx="8">
                  <c:v>ELBC</c:v>
                </c:pt>
                <c:pt idx="9">
                  <c:v>Radio Bomi</c:v>
                </c:pt>
              </c:strCache>
            </c:strRef>
          </c:cat>
          <c:val>
            <c:numRef>
              <c:f>Ratings!$B$18:$B$27</c:f>
              <c:numCache>
                <c:formatCode>_(* #,##0_);_(* \(#,##0\);_(* "-"??_);_(@_)</c:formatCode>
                <c:ptCount val="10"/>
                <c:pt idx="0">
                  <c:v>1000</c:v>
                </c:pt>
                <c:pt idx="1">
                  <c:v>2000</c:v>
                </c:pt>
                <c:pt idx="2">
                  <c:v>2000</c:v>
                </c:pt>
                <c:pt idx="3">
                  <c:v>2000</c:v>
                </c:pt>
                <c:pt idx="4">
                  <c:v>3000</c:v>
                </c:pt>
                <c:pt idx="5">
                  <c:v>4000</c:v>
                </c:pt>
                <c:pt idx="6">
                  <c:v>6000</c:v>
                </c:pt>
                <c:pt idx="7">
                  <c:v>7000</c:v>
                </c:pt>
                <c:pt idx="8">
                  <c:v>8000</c:v>
                </c:pt>
                <c:pt idx="9">
                  <c:v>11000</c:v>
                </c:pt>
              </c:numCache>
            </c:numRef>
          </c:val>
          <c:extLst>
            <c:ext xmlns:c16="http://schemas.microsoft.com/office/drawing/2014/chart" uri="{C3380CC4-5D6E-409C-BE32-E72D297353CC}">
              <c16:uniqueId val="{00000000-A36D-4072-8B39-442E81CD9731}"/>
            </c:ext>
          </c:extLst>
        </c:ser>
        <c:dLbls>
          <c:showLegendKey val="0"/>
          <c:showVal val="0"/>
          <c:showCatName val="0"/>
          <c:showSerName val="0"/>
          <c:showPercent val="0"/>
          <c:showBubbleSize val="0"/>
        </c:dLbls>
        <c:gapWidth val="182"/>
        <c:axId val="-1313602256"/>
        <c:axId val="-1313601712"/>
      </c:barChart>
      <c:catAx>
        <c:axId val="-13136022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bg1">
                    <a:lumMod val="50000"/>
                  </a:schemeClr>
                </a:solidFill>
                <a:latin typeface="+mn-lt"/>
                <a:ea typeface="+mn-ea"/>
                <a:cs typeface="+mn-cs"/>
              </a:defRPr>
            </a:pPr>
            <a:endParaRPr lang="en-US"/>
          </a:p>
        </c:txPr>
        <c:crossAx val="-1313601712"/>
        <c:crosses val="autoZero"/>
        <c:auto val="1"/>
        <c:lblAlgn val="ctr"/>
        <c:lblOffset val="100"/>
        <c:noMultiLvlLbl val="0"/>
      </c:catAx>
      <c:valAx>
        <c:axId val="-1313601712"/>
        <c:scaling>
          <c:orientation val="minMax"/>
        </c:scaling>
        <c:delete val="1"/>
        <c:axPos val="b"/>
        <c:numFmt formatCode="_(* #,##0_);_(* \(#,##0\);_(* &quot;-&quot;??_);_(@_)" sourceLinked="1"/>
        <c:majorTickMark val="none"/>
        <c:minorTickMark val="none"/>
        <c:tickLblPos val="nextTo"/>
        <c:crossAx val="-1313602256"/>
        <c:crosses val="autoZero"/>
        <c:crossBetween val="between"/>
      </c:valAx>
      <c:spPr>
        <a:noFill/>
        <a:ln>
          <a:noFill/>
        </a:ln>
        <a:effectLst/>
      </c:spPr>
    </c:plotArea>
    <c:plotVisOnly val="1"/>
    <c:dispBlanksAs val="gap"/>
    <c:showDLblsOverMax val="0"/>
  </c:chart>
  <c:spPr>
    <a:noFill/>
    <a:ln>
      <a:noFill/>
    </a:ln>
    <a:effectLst/>
  </c:spPr>
  <c:txPr>
    <a:bodyPr/>
    <a:lstStyle/>
    <a:p>
      <a:pPr>
        <a:defRPr sz="1200" b="1">
          <a:solidFill>
            <a:schemeClr val="bg1">
              <a:lumMod val="50000"/>
            </a:schemeClr>
          </a:solidFill>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236390782811744"/>
          <c:y val="2.1658069576914196E-2"/>
          <c:w val="0.53725998585112933"/>
          <c:h val="0.95126575834362248"/>
        </c:manualLayout>
      </c:layout>
      <c:barChart>
        <c:barDir val="bar"/>
        <c:grouping val="clustered"/>
        <c:varyColors val="0"/>
        <c:ser>
          <c:idx val="0"/>
          <c:order val="0"/>
          <c:spPr>
            <a:solidFill>
              <a:srgbClr val="458F99"/>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Ratings!$A$18:$A$27</c:f>
              <c:strCache>
                <c:ptCount val="10"/>
                <c:pt idx="0">
                  <c:v>Radio Paraclete</c:v>
                </c:pt>
                <c:pt idx="1">
                  <c:v>KWATEKEH FM</c:v>
                </c:pt>
                <c:pt idx="2">
                  <c:v>Radio Gbartala</c:v>
                </c:pt>
                <c:pt idx="3">
                  <c:v>Voice of Reconciliation</c:v>
                </c:pt>
                <c:pt idx="4">
                  <c:v>VOICE OF KPATAWEE</c:v>
                </c:pt>
                <c:pt idx="5">
                  <c:v>PREMIUM FM</c:v>
                </c:pt>
                <c:pt idx="6">
                  <c:v>Super Bongese</c:v>
                </c:pt>
                <c:pt idx="7">
                  <c:v>VOICE OF BONG</c:v>
                </c:pt>
                <c:pt idx="8">
                  <c:v>ECOWAS Radio</c:v>
                </c:pt>
                <c:pt idx="9">
                  <c:v>Radio Gbarnga</c:v>
                </c:pt>
              </c:strCache>
            </c:strRef>
          </c:cat>
          <c:val>
            <c:numRef>
              <c:f>Ratings!$B$18:$B$27</c:f>
              <c:numCache>
                <c:formatCode>_(* #,##0_);_(* \(#,##0\);_(* "-"??_);_(@_)</c:formatCode>
                <c:ptCount val="10"/>
                <c:pt idx="0">
                  <c:v>3000</c:v>
                </c:pt>
                <c:pt idx="1">
                  <c:v>4000</c:v>
                </c:pt>
                <c:pt idx="2">
                  <c:v>6000</c:v>
                </c:pt>
                <c:pt idx="3">
                  <c:v>7000</c:v>
                </c:pt>
                <c:pt idx="4">
                  <c:v>9000</c:v>
                </c:pt>
                <c:pt idx="5">
                  <c:v>13000</c:v>
                </c:pt>
                <c:pt idx="6">
                  <c:v>20000</c:v>
                </c:pt>
                <c:pt idx="7">
                  <c:v>22000</c:v>
                </c:pt>
                <c:pt idx="8">
                  <c:v>24000</c:v>
                </c:pt>
                <c:pt idx="9">
                  <c:v>35000</c:v>
                </c:pt>
              </c:numCache>
            </c:numRef>
          </c:val>
          <c:extLst>
            <c:ext xmlns:c16="http://schemas.microsoft.com/office/drawing/2014/chart" uri="{C3380CC4-5D6E-409C-BE32-E72D297353CC}">
              <c16:uniqueId val="{00000000-ED83-46EA-94E0-98A31E246AFA}"/>
            </c:ext>
          </c:extLst>
        </c:ser>
        <c:dLbls>
          <c:showLegendKey val="0"/>
          <c:showVal val="0"/>
          <c:showCatName val="0"/>
          <c:showSerName val="0"/>
          <c:showPercent val="0"/>
          <c:showBubbleSize val="0"/>
        </c:dLbls>
        <c:gapWidth val="182"/>
        <c:axId val="-1313596272"/>
        <c:axId val="-1313595184"/>
      </c:barChart>
      <c:catAx>
        <c:axId val="-13135962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bg1">
                    <a:lumMod val="50000"/>
                  </a:schemeClr>
                </a:solidFill>
                <a:latin typeface="+mn-lt"/>
                <a:ea typeface="+mn-ea"/>
                <a:cs typeface="+mn-cs"/>
              </a:defRPr>
            </a:pPr>
            <a:endParaRPr lang="en-US"/>
          </a:p>
        </c:txPr>
        <c:crossAx val="-1313595184"/>
        <c:crosses val="autoZero"/>
        <c:auto val="1"/>
        <c:lblAlgn val="ctr"/>
        <c:lblOffset val="100"/>
        <c:noMultiLvlLbl val="0"/>
      </c:catAx>
      <c:valAx>
        <c:axId val="-1313595184"/>
        <c:scaling>
          <c:orientation val="minMax"/>
        </c:scaling>
        <c:delete val="1"/>
        <c:axPos val="b"/>
        <c:numFmt formatCode="_(* #,##0_);_(* \(#,##0\);_(* &quot;-&quot;??_);_(@_)" sourceLinked="1"/>
        <c:majorTickMark val="none"/>
        <c:minorTickMark val="none"/>
        <c:tickLblPos val="nextTo"/>
        <c:crossAx val="-1313596272"/>
        <c:crosses val="autoZero"/>
        <c:crossBetween val="between"/>
      </c:valAx>
      <c:spPr>
        <a:noFill/>
        <a:ln>
          <a:noFill/>
        </a:ln>
        <a:effectLst/>
      </c:spPr>
    </c:plotArea>
    <c:plotVisOnly val="1"/>
    <c:dispBlanksAs val="gap"/>
    <c:showDLblsOverMax val="0"/>
  </c:chart>
  <c:spPr>
    <a:noFill/>
    <a:ln>
      <a:noFill/>
    </a:ln>
    <a:effectLst/>
  </c:spPr>
  <c:txPr>
    <a:bodyPr/>
    <a:lstStyle/>
    <a:p>
      <a:pPr>
        <a:defRPr sz="1200" b="1">
          <a:solidFill>
            <a:schemeClr val="bg1">
              <a:lumMod val="50000"/>
            </a:schemeClr>
          </a:solidFill>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236390782811744"/>
          <c:y val="2.1658069576914196E-2"/>
          <c:w val="0.52955475257932405"/>
          <c:h val="0.95126575834362248"/>
        </c:manualLayout>
      </c:layout>
      <c:barChart>
        <c:barDir val="bar"/>
        <c:grouping val="clustered"/>
        <c:varyColors val="0"/>
        <c:ser>
          <c:idx val="0"/>
          <c:order val="0"/>
          <c:spPr>
            <a:solidFill>
              <a:srgbClr val="458F99"/>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Ratings!$A$4:$A$8</c:f>
              <c:strCache>
                <c:ptCount val="5"/>
                <c:pt idx="0">
                  <c:v>Trust FM</c:v>
                </c:pt>
                <c:pt idx="1">
                  <c:v>Spoon FM</c:v>
                </c:pt>
                <c:pt idx="2">
                  <c:v>RADIO KONGBA</c:v>
                </c:pt>
                <c:pt idx="3">
                  <c:v>Truth</c:v>
                </c:pt>
                <c:pt idx="4">
                  <c:v>Voice of Gbarpolu</c:v>
                </c:pt>
              </c:strCache>
            </c:strRef>
          </c:cat>
          <c:val>
            <c:numRef>
              <c:f>Ratings!$B$4:$B$8</c:f>
              <c:numCache>
                <c:formatCode>_(* #,##0_);_(* \(#,##0\);_(* "-"??_);_(@_)</c:formatCode>
                <c:ptCount val="5"/>
                <c:pt idx="0">
                  <c:v>1000</c:v>
                </c:pt>
                <c:pt idx="1">
                  <c:v>1000</c:v>
                </c:pt>
                <c:pt idx="2">
                  <c:v>1000</c:v>
                </c:pt>
                <c:pt idx="3">
                  <c:v>2000</c:v>
                </c:pt>
                <c:pt idx="4">
                  <c:v>9000</c:v>
                </c:pt>
              </c:numCache>
            </c:numRef>
          </c:val>
          <c:extLst>
            <c:ext xmlns:c16="http://schemas.microsoft.com/office/drawing/2014/chart" uri="{C3380CC4-5D6E-409C-BE32-E72D297353CC}">
              <c16:uniqueId val="{00000000-D09C-46F5-B9ED-C1503CD53ECC}"/>
            </c:ext>
          </c:extLst>
        </c:ser>
        <c:dLbls>
          <c:showLegendKey val="0"/>
          <c:showVal val="0"/>
          <c:showCatName val="0"/>
          <c:showSerName val="0"/>
          <c:showPercent val="0"/>
          <c:showBubbleSize val="0"/>
        </c:dLbls>
        <c:gapWidth val="182"/>
        <c:axId val="-1313601168"/>
        <c:axId val="-1313600080"/>
      </c:barChart>
      <c:catAx>
        <c:axId val="-13136011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bg1">
                    <a:lumMod val="50000"/>
                  </a:schemeClr>
                </a:solidFill>
                <a:latin typeface="+mn-lt"/>
                <a:ea typeface="+mn-ea"/>
                <a:cs typeface="+mn-cs"/>
              </a:defRPr>
            </a:pPr>
            <a:endParaRPr lang="en-US"/>
          </a:p>
        </c:txPr>
        <c:crossAx val="-1313600080"/>
        <c:crosses val="autoZero"/>
        <c:auto val="1"/>
        <c:lblAlgn val="ctr"/>
        <c:lblOffset val="100"/>
        <c:noMultiLvlLbl val="0"/>
      </c:catAx>
      <c:valAx>
        <c:axId val="-1313600080"/>
        <c:scaling>
          <c:orientation val="minMax"/>
        </c:scaling>
        <c:delete val="1"/>
        <c:axPos val="b"/>
        <c:numFmt formatCode="_(* #,##0_);_(* \(#,##0\);_(* &quot;-&quot;??_);_(@_)" sourceLinked="1"/>
        <c:majorTickMark val="none"/>
        <c:minorTickMark val="none"/>
        <c:tickLblPos val="nextTo"/>
        <c:crossAx val="-1313601168"/>
        <c:crosses val="autoZero"/>
        <c:crossBetween val="between"/>
      </c:valAx>
      <c:spPr>
        <a:noFill/>
        <a:ln>
          <a:noFill/>
        </a:ln>
        <a:effectLst/>
      </c:spPr>
    </c:plotArea>
    <c:plotVisOnly val="1"/>
    <c:dispBlanksAs val="gap"/>
    <c:showDLblsOverMax val="0"/>
  </c:chart>
  <c:spPr>
    <a:noFill/>
    <a:ln>
      <a:noFill/>
    </a:ln>
    <a:effectLst/>
  </c:spPr>
  <c:txPr>
    <a:bodyPr/>
    <a:lstStyle/>
    <a:p>
      <a:pPr>
        <a:defRPr sz="1200" b="1">
          <a:solidFill>
            <a:schemeClr val="bg1">
              <a:lumMod val="50000"/>
            </a:schemeClr>
          </a:solidFill>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236390782811744"/>
          <c:y val="2.1658069576914196E-2"/>
          <c:w val="0.57309062542099254"/>
          <c:h val="0.95126575834362248"/>
        </c:manualLayout>
      </c:layout>
      <c:barChart>
        <c:barDir val="bar"/>
        <c:grouping val="clustered"/>
        <c:varyColors val="0"/>
        <c:ser>
          <c:idx val="0"/>
          <c:order val="0"/>
          <c:spPr>
            <a:solidFill>
              <a:srgbClr val="458F99"/>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Ratings!$A$18:$A$27</c:f>
              <c:strCache>
                <c:ptCount val="10"/>
                <c:pt idx="0">
                  <c:v>VOICE OF WEEBO</c:v>
                </c:pt>
                <c:pt idx="1">
                  <c:v>ECOWAS Radio</c:v>
                </c:pt>
                <c:pt idx="2">
                  <c:v>Radio Dukpa</c:v>
                </c:pt>
                <c:pt idx="3">
                  <c:v>BASSA FM</c:v>
                </c:pt>
                <c:pt idx="4">
                  <c:v>Spoon FM</c:v>
                </c:pt>
                <c:pt idx="5">
                  <c:v>Lacsa Radio</c:v>
                </c:pt>
                <c:pt idx="6">
                  <c:v>Magic</c:v>
                </c:pt>
                <c:pt idx="7">
                  <c:v>ELBC</c:v>
                </c:pt>
                <c:pt idx="8">
                  <c:v>ABLEEJAY RADIO</c:v>
                </c:pt>
                <c:pt idx="9">
                  <c:v>Radio Gbehzon</c:v>
                </c:pt>
              </c:strCache>
            </c:strRef>
          </c:cat>
          <c:val>
            <c:numRef>
              <c:f>Ratings!$B$18:$B$27</c:f>
              <c:numCache>
                <c:formatCode>_(* #,##0_);_(* \(#,##0\);_(* "-"??_);_(@_)</c:formatCode>
                <c:ptCount val="10"/>
                <c:pt idx="0">
                  <c:v>1000</c:v>
                </c:pt>
                <c:pt idx="1">
                  <c:v>1000</c:v>
                </c:pt>
                <c:pt idx="2">
                  <c:v>1000</c:v>
                </c:pt>
                <c:pt idx="3">
                  <c:v>2000</c:v>
                </c:pt>
                <c:pt idx="4">
                  <c:v>2000</c:v>
                </c:pt>
                <c:pt idx="5">
                  <c:v>3000</c:v>
                </c:pt>
                <c:pt idx="6">
                  <c:v>3000</c:v>
                </c:pt>
                <c:pt idx="7">
                  <c:v>7000</c:v>
                </c:pt>
                <c:pt idx="8">
                  <c:v>9000</c:v>
                </c:pt>
                <c:pt idx="9">
                  <c:v>12000</c:v>
                </c:pt>
              </c:numCache>
            </c:numRef>
          </c:val>
          <c:extLst>
            <c:ext xmlns:c16="http://schemas.microsoft.com/office/drawing/2014/chart" uri="{C3380CC4-5D6E-409C-BE32-E72D297353CC}">
              <c16:uniqueId val="{00000000-A36D-4072-8B39-442E81CD9731}"/>
            </c:ext>
          </c:extLst>
        </c:ser>
        <c:dLbls>
          <c:showLegendKey val="0"/>
          <c:showVal val="0"/>
          <c:showCatName val="0"/>
          <c:showSerName val="0"/>
          <c:showPercent val="0"/>
          <c:showBubbleSize val="0"/>
        </c:dLbls>
        <c:gapWidth val="182"/>
        <c:axId val="-1313602256"/>
        <c:axId val="-1313601712"/>
      </c:barChart>
      <c:catAx>
        <c:axId val="-13136022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bg1">
                    <a:lumMod val="50000"/>
                  </a:schemeClr>
                </a:solidFill>
                <a:latin typeface="+mn-lt"/>
                <a:ea typeface="+mn-ea"/>
                <a:cs typeface="+mn-cs"/>
              </a:defRPr>
            </a:pPr>
            <a:endParaRPr lang="en-US"/>
          </a:p>
        </c:txPr>
        <c:crossAx val="-1313601712"/>
        <c:crosses val="autoZero"/>
        <c:auto val="1"/>
        <c:lblAlgn val="ctr"/>
        <c:lblOffset val="100"/>
        <c:noMultiLvlLbl val="0"/>
      </c:catAx>
      <c:valAx>
        <c:axId val="-1313601712"/>
        <c:scaling>
          <c:orientation val="minMax"/>
        </c:scaling>
        <c:delete val="1"/>
        <c:axPos val="b"/>
        <c:numFmt formatCode="_(* #,##0_);_(* \(#,##0\);_(* &quot;-&quot;??_);_(@_)" sourceLinked="1"/>
        <c:majorTickMark val="none"/>
        <c:minorTickMark val="none"/>
        <c:tickLblPos val="nextTo"/>
        <c:crossAx val="-1313602256"/>
        <c:crosses val="autoZero"/>
        <c:crossBetween val="between"/>
      </c:valAx>
      <c:spPr>
        <a:noFill/>
        <a:ln>
          <a:noFill/>
        </a:ln>
        <a:effectLst/>
      </c:spPr>
    </c:plotArea>
    <c:plotVisOnly val="1"/>
    <c:dispBlanksAs val="gap"/>
    <c:showDLblsOverMax val="0"/>
  </c:chart>
  <c:spPr>
    <a:noFill/>
    <a:ln>
      <a:noFill/>
    </a:ln>
    <a:effectLst/>
  </c:spPr>
  <c:txPr>
    <a:bodyPr/>
    <a:lstStyle/>
    <a:p>
      <a:pPr>
        <a:defRPr sz="1200" b="1">
          <a:solidFill>
            <a:schemeClr val="bg1">
              <a:lumMod val="50000"/>
            </a:schemeClr>
          </a:solidFill>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236390782811744"/>
          <c:y val="2.1658069576914196E-2"/>
          <c:w val="0.53725998585112933"/>
          <c:h val="0.95126575834362248"/>
        </c:manualLayout>
      </c:layout>
      <c:barChart>
        <c:barDir val="bar"/>
        <c:grouping val="clustered"/>
        <c:varyColors val="0"/>
        <c:ser>
          <c:idx val="0"/>
          <c:order val="0"/>
          <c:spPr>
            <a:solidFill>
              <a:srgbClr val="458F99"/>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Ratings!$A$18:$A$20</c:f>
              <c:strCache>
                <c:ptCount val="3"/>
                <c:pt idx="0">
                  <c:v>Radio Cape Mount</c:v>
                </c:pt>
                <c:pt idx="1">
                  <c:v>ELBC</c:v>
                </c:pt>
                <c:pt idx="2">
                  <c:v>Truth</c:v>
                </c:pt>
              </c:strCache>
            </c:strRef>
          </c:cat>
          <c:val>
            <c:numRef>
              <c:f>Ratings!$B$18:$B$20</c:f>
              <c:numCache>
                <c:formatCode>_(* #,##0_);_(* \(#,##0\);_(* "-"??_);_(@_)</c:formatCode>
                <c:ptCount val="3"/>
                <c:pt idx="0">
                  <c:v>1000</c:v>
                </c:pt>
                <c:pt idx="1">
                  <c:v>1000</c:v>
                </c:pt>
                <c:pt idx="2">
                  <c:v>1000</c:v>
                </c:pt>
              </c:numCache>
            </c:numRef>
          </c:val>
          <c:extLst>
            <c:ext xmlns:c16="http://schemas.microsoft.com/office/drawing/2014/chart" uri="{C3380CC4-5D6E-409C-BE32-E72D297353CC}">
              <c16:uniqueId val="{00000000-ED83-46EA-94E0-98A31E246AFA}"/>
            </c:ext>
          </c:extLst>
        </c:ser>
        <c:dLbls>
          <c:showLegendKey val="0"/>
          <c:showVal val="0"/>
          <c:showCatName val="0"/>
          <c:showSerName val="0"/>
          <c:showPercent val="0"/>
          <c:showBubbleSize val="0"/>
        </c:dLbls>
        <c:gapWidth val="182"/>
        <c:axId val="-1313596272"/>
        <c:axId val="-1313595184"/>
      </c:barChart>
      <c:catAx>
        <c:axId val="-13135962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bg1">
                    <a:lumMod val="50000"/>
                  </a:schemeClr>
                </a:solidFill>
                <a:latin typeface="+mn-lt"/>
                <a:ea typeface="+mn-ea"/>
                <a:cs typeface="+mn-cs"/>
              </a:defRPr>
            </a:pPr>
            <a:endParaRPr lang="en-US"/>
          </a:p>
        </c:txPr>
        <c:crossAx val="-1313595184"/>
        <c:crosses val="autoZero"/>
        <c:auto val="1"/>
        <c:lblAlgn val="ctr"/>
        <c:lblOffset val="100"/>
        <c:noMultiLvlLbl val="0"/>
      </c:catAx>
      <c:valAx>
        <c:axId val="-1313595184"/>
        <c:scaling>
          <c:orientation val="minMax"/>
        </c:scaling>
        <c:delete val="1"/>
        <c:axPos val="b"/>
        <c:numFmt formatCode="_(* #,##0_);_(* \(#,##0\);_(* &quot;-&quot;??_);_(@_)" sourceLinked="1"/>
        <c:majorTickMark val="none"/>
        <c:minorTickMark val="none"/>
        <c:tickLblPos val="nextTo"/>
        <c:crossAx val="-1313596272"/>
        <c:crosses val="autoZero"/>
        <c:crossBetween val="between"/>
      </c:valAx>
      <c:spPr>
        <a:noFill/>
        <a:ln>
          <a:noFill/>
        </a:ln>
        <a:effectLst/>
      </c:spPr>
    </c:plotArea>
    <c:plotVisOnly val="1"/>
    <c:dispBlanksAs val="gap"/>
    <c:showDLblsOverMax val="0"/>
  </c:chart>
  <c:spPr>
    <a:noFill/>
    <a:ln>
      <a:noFill/>
    </a:ln>
    <a:effectLst/>
  </c:spPr>
  <c:txPr>
    <a:bodyPr/>
    <a:lstStyle/>
    <a:p>
      <a:pPr>
        <a:defRPr sz="1200" b="1">
          <a:solidFill>
            <a:schemeClr val="bg1">
              <a:lumMod val="50000"/>
            </a:schemeClr>
          </a:solidFill>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236390782811744"/>
          <c:y val="2.1658069576914196E-2"/>
          <c:w val="0.52955475257932405"/>
          <c:h val="0.95126575834362248"/>
        </c:manualLayout>
      </c:layout>
      <c:barChart>
        <c:barDir val="bar"/>
        <c:grouping val="clustered"/>
        <c:varyColors val="0"/>
        <c:ser>
          <c:idx val="0"/>
          <c:order val="0"/>
          <c:spPr>
            <a:solidFill>
              <a:srgbClr val="458F99"/>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Ratings!$A$4:$A$12</c:f>
              <c:strCache>
                <c:ptCount val="9"/>
                <c:pt idx="0">
                  <c:v>Voice of Sinoe</c:v>
                </c:pt>
                <c:pt idx="1">
                  <c:v>Peace</c:v>
                </c:pt>
                <c:pt idx="2">
                  <c:v>ECOWAS Radio</c:v>
                </c:pt>
                <c:pt idx="3">
                  <c:v>Voice of Grand Gedeh</c:v>
                </c:pt>
                <c:pt idx="4">
                  <c:v>HOTT FM</c:v>
                </c:pt>
                <c:pt idx="5">
                  <c:v>VOICE OF GEDEH</c:v>
                </c:pt>
                <c:pt idx="6">
                  <c:v>Top FM</c:v>
                </c:pt>
                <c:pt idx="7">
                  <c:v>ELBC</c:v>
                </c:pt>
                <c:pt idx="8">
                  <c:v>Smile</c:v>
                </c:pt>
              </c:strCache>
            </c:strRef>
          </c:cat>
          <c:val>
            <c:numRef>
              <c:f>Ratings!$B$4:$B$12</c:f>
              <c:numCache>
                <c:formatCode>_(* #,##0_);_(* \(#,##0\);_(* "-"??_);_(@_)</c:formatCode>
                <c:ptCount val="9"/>
                <c:pt idx="0">
                  <c:v>1000</c:v>
                </c:pt>
                <c:pt idx="1">
                  <c:v>1000</c:v>
                </c:pt>
                <c:pt idx="2">
                  <c:v>1000</c:v>
                </c:pt>
                <c:pt idx="3">
                  <c:v>1000</c:v>
                </c:pt>
                <c:pt idx="4">
                  <c:v>2000</c:v>
                </c:pt>
                <c:pt idx="5">
                  <c:v>3000</c:v>
                </c:pt>
                <c:pt idx="6">
                  <c:v>6000</c:v>
                </c:pt>
                <c:pt idx="7">
                  <c:v>7000</c:v>
                </c:pt>
                <c:pt idx="8">
                  <c:v>13000</c:v>
                </c:pt>
              </c:numCache>
            </c:numRef>
          </c:val>
          <c:extLst>
            <c:ext xmlns:c16="http://schemas.microsoft.com/office/drawing/2014/chart" uri="{C3380CC4-5D6E-409C-BE32-E72D297353CC}">
              <c16:uniqueId val="{00000000-D09C-46F5-B9ED-C1503CD53ECC}"/>
            </c:ext>
          </c:extLst>
        </c:ser>
        <c:dLbls>
          <c:showLegendKey val="0"/>
          <c:showVal val="0"/>
          <c:showCatName val="0"/>
          <c:showSerName val="0"/>
          <c:showPercent val="0"/>
          <c:showBubbleSize val="0"/>
        </c:dLbls>
        <c:gapWidth val="182"/>
        <c:axId val="-1313601168"/>
        <c:axId val="-1313600080"/>
      </c:barChart>
      <c:catAx>
        <c:axId val="-13136011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bg1">
                    <a:lumMod val="50000"/>
                  </a:schemeClr>
                </a:solidFill>
                <a:latin typeface="+mn-lt"/>
                <a:ea typeface="+mn-ea"/>
                <a:cs typeface="+mn-cs"/>
              </a:defRPr>
            </a:pPr>
            <a:endParaRPr lang="en-US"/>
          </a:p>
        </c:txPr>
        <c:crossAx val="-1313600080"/>
        <c:crosses val="autoZero"/>
        <c:auto val="1"/>
        <c:lblAlgn val="ctr"/>
        <c:lblOffset val="100"/>
        <c:noMultiLvlLbl val="0"/>
      </c:catAx>
      <c:valAx>
        <c:axId val="-1313600080"/>
        <c:scaling>
          <c:orientation val="minMax"/>
        </c:scaling>
        <c:delete val="1"/>
        <c:axPos val="b"/>
        <c:numFmt formatCode="_(* #,##0_);_(* \(#,##0\);_(* &quot;-&quot;??_);_(@_)" sourceLinked="1"/>
        <c:majorTickMark val="none"/>
        <c:minorTickMark val="none"/>
        <c:tickLblPos val="nextTo"/>
        <c:crossAx val="-1313601168"/>
        <c:crosses val="autoZero"/>
        <c:crossBetween val="between"/>
      </c:valAx>
      <c:spPr>
        <a:noFill/>
        <a:ln>
          <a:noFill/>
        </a:ln>
        <a:effectLst/>
      </c:spPr>
    </c:plotArea>
    <c:plotVisOnly val="1"/>
    <c:dispBlanksAs val="gap"/>
    <c:showDLblsOverMax val="0"/>
  </c:chart>
  <c:spPr>
    <a:noFill/>
    <a:ln>
      <a:noFill/>
    </a:ln>
    <a:effectLst/>
  </c:spPr>
  <c:txPr>
    <a:bodyPr/>
    <a:lstStyle/>
    <a:p>
      <a:pPr>
        <a:defRPr sz="1200" b="1">
          <a:solidFill>
            <a:schemeClr val="bg1">
              <a:lumMod val="50000"/>
            </a:schemeClr>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TV Average Audience - Female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LNTV</c:v>
                </c:pt>
                <c:pt idx="1">
                  <c:v>Spoon TV</c:v>
                </c:pt>
                <c:pt idx="2">
                  <c:v>KMTV</c:v>
                </c:pt>
                <c:pt idx="3">
                  <c:v>Sky TV</c:v>
                </c:pt>
                <c:pt idx="4">
                  <c:v>Power TV</c:v>
                </c:pt>
                <c:pt idx="5">
                  <c:v>TAMMA TV</c:v>
                </c:pt>
                <c:pt idx="6">
                  <c:v>Women TV</c:v>
                </c:pt>
                <c:pt idx="7">
                  <c:v>FORTUNE TV</c:v>
                </c:pt>
                <c:pt idx="8">
                  <c:v>Light TV</c:v>
                </c:pt>
              </c:strCache>
            </c:strRef>
          </c:cat>
          <c:val>
            <c:numRef>
              <c:f>Sheet1!$B$2:$B$10</c:f>
              <c:numCache>
                <c:formatCode>_(* #,##0_);_(* \(#,##0\);_(* "-"??_);_(@_)</c:formatCode>
                <c:ptCount val="9"/>
                <c:pt idx="0">
                  <c:v>66000</c:v>
                </c:pt>
                <c:pt idx="1">
                  <c:v>34000</c:v>
                </c:pt>
                <c:pt idx="2">
                  <c:v>10000</c:v>
                </c:pt>
                <c:pt idx="3">
                  <c:v>6000</c:v>
                </c:pt>
                <c:pt idx="4">
                  <c:v>5000</c:v>
                </c:pt>
                <c:pt idx="5">
                  <c:v>5000</c:v>
                </c:pt>
                <c:pt idx="6">
                  <c:v>3000</c:v>
                </c:pt>
                <c:pt idx="7" formatCode="General">
                  <c:v>2000</c:v>
                </c:pt>
                <c:pt idx="8" formatCode="General">
                  <c:v>2000</c:v>
                </c:pt>
              </c:numCache>
            </c:numRef>
          </c:val>
          <c:extLst>
            <c:ext xmlns:c16="http://schemas.microsoft.com/office/drawing/2014/chart" uri="{C3380CC4-5D6E-409C-BE32-E72D297353CC}">
              <c16:uniqueId val="{00000000-9F3C-0B4C-9FB1-93B4A5689398}"/>
            </c:ext>
          </c:extLst>
        </c:ser>
        <c:dLbls>
          <c:dLblPos val="outEnd"/>
          <c:showLegendKey val="0"/>
          <c:showVal val="1"/>
          <c:showCatName val="0"/>
          <c:showSerName val="0"/>
          <c:showPercent val="0"/>
          <c:showBubbleSize val="0"/>
        </c:dLbls>
        <c:gapWidth val="219"/>
        <c:overlap val="-27"/>
        <c:axId val="404844816"/>
        <c:axId val="536454560"/>
      </c:barChart>
      <c:catAx>
        <c:axId val="404844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536454560"/>
        <c:crosses val="autoZero"/>
        <c:auto val="1"/>
        <c:lblAlgn val="ctr"/>
        <c:lblOffset val="100"/>
        <c:noMultiLvlLbl val="0"/>
      </c:catAx>
      <c:valAx>
        <c:axId val="536454560"/>
        <c:scaling>
          <c:orientation val="minMax"/>
        </c:scaling>
        <c:delete val="0"/>
        <c:axPos val="l"/>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04844816"/>
        <c:crosses val="autoZero"/>
        <c:crossBetween val="between"/>
      </c:valAx>
      <c:spPr>
        <a:noFill/>
        <a:ln>
          <a:noFill/>
        </a:ln>
        <a:effectLst/>
      </c:spPr>
    </c:plotArea>
    <c:plotVisOnly val="1"/>
    <c:dispBlanksAs val="gap"/>
    <c:showDLblsOverMax val="0"/>
    <c:extLst/>
  </c:chart>
  <c:spPr>
    <a:noFill/>
    <a:ln>
      <a:noFill/>
    </a:ln>
    <a:effectLst/>
  </c:spPr>
  <c:txPr>
    <a:bodyPr/>
    <a:lstStyle/>
    <a:p>
      <a:pPr>
        <a:defRPr>
          <a:solidFill>
            <a:schemeClr val="tx1"/>
          </a:solidFill>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236390782811744"/>
          <c:y val="2.1658069576914196E-2"/>
          <c:w val="0.62086470088164902"/>
          <c:h val="0.95126575834362248"/>
        </c:manualLayout>
      </c:layout>
      <c:barChart>
        <c:barDir val="bar"/>
        <c:grouping val="clustered"/>
        <c:varyColors val="0"/>
        <c:ser>
          <c:idx val="0"/>
          <c:order val="0"/>
          <c:spPr>
            <a:solidFill>
              <a:srgbClr val="458F99"/>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Ratings!$A$18:$A$21</c:f>
              <c:strCache>
                <c:ptCount val="4"/>
                <c:pt idx="0">
                  <c:v>Voice of Pleebo</c:v>
                </c:pt>
                <c:pt idx="1">
                  <c:v>AHTEENAH RADIO</c:v>
                </c:pt>
                <c:pt idx="2">
                  <c:v>Voice of Grand Kru</c:v>
                </c:pt>
                <c:pt idx="3">
                  <c:v>Did Not Watch</c:v>
                </c:pt>
              </c:strCache>
            </c:strRef>
          </c:cat>
          <c:val>
            <c:numRef>
              <c:f>Ratings!$B$18:$B$21</c:f>
              <c:numCache>
                <c:formatCode>_(* #,##0_);_(* \(#,##0\);_(* "-"??_);_(@_)</c:formatCode>
                <c:ptCount val="4"/>
                <c:pt idx="0">
                  <c:v>1000</c:v>
                </c:pt>
                <c:pt idx="1">
                  <c:v>1000</c:v>
                </c:pt>
                <c:pt idx="2">
                  <c:v>2000</c:v>
                </c:pt>
                <c:pt idx="3">
                  <c:v>4000</c:v>
                </c:pt>
              </c:numCache>
            </c:numRef>
          </c:val>
          <c:extLst>
            <c:ext xmlns:c16="http://schemas.microsoft.com/office/drawing/2014/chart" uri="{C3380CC4-5D6E-409C-BE32-E72D297353CC}">
              <c16:uniqueId val="{00000000-A36D-4072-8B39-442E81CD9731}"/>
            </c:ext>
          </c:extLst>
        </c:ser>
        <c:dLbls>
          <c:showLegendKey val="0"/>
          <c:showVal val="0"/>
          <c:showCatName val="0"/>
          <c:showSerName val="0"/>
          <c:showPercent val="0"/>
          <c:showBubbleSize val="0"/>
        </c:dLbls>
        <c:gapWidth val="182"/>
        <c:axId val="-1313602256"/>
        <c:axId val="-1313601712"/>
      </c:barChart>
      <c:catAx>
        <c:axId val="-13136022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bg1">
                    <a:lumMod val="50000"/>
                  </a:schemeClr>
                </a:solidFill>
                <a:latin typeface="+mn-lt"/>
                <a:ea typeface="+mn-ea"/>
                <a:cs typeface="+mn-cs"/>
              </a:defRPr>
            </a:pPr>
            <a:endParaRPr lang="en-US"/>
          </a:p>
        </c:txPr>
        <c:crossAx val="-1313601712"/>
        <c:crosses val="autoZero"/>
        <c:auto val="1"/>
        <c:lblAlgn val="ctr"/>
        <c:lblOffset val="100"/>
        <c:noMultiLvlLbl val="0"/>
      </c:catAx>
      <c:valAx>
        <c:axId val="-1313601712"/>
        <c:scaling>
          <c:orientation val="minMax"/>
        </c:scaling>
        <c:delete val="1"/>
        <c:axPos val="b"/>
        <c:numFmt formatCode="_(* #,##0_);_(* \(#,##0\);_(* &quot;-&quot;??_);_(@_)" sourceLinked="1"/>
        <c:majorTickMark val="none"/>
        <c:minorTickMark val="none"/>
        <c:tickLblPos val="nextTo"/>
        <c:crossAx val="-1313602256"/>
        <c:crosses val="autoZero"/>
        <c:crossBetween val="between"/>
      </c:valAx>
      <c:spPr>
        <a:noFill/>
        <a:ln>
          <a:noFill/>
        </a:ln>
        <a:effectLst/>
      </c:spPr>
    </c:plotArea>
    <c:plotVisOnly val="1"/>
    <c:dispBlanksAs val="gap"/>
    <c:showDLblsOverMax val="0"/>
  </c:chart>
  <c:spPr>
    <a:noFill/>
    <a:ln>
      <a:noFill/>
    </a:ln>
    <a:effectLst/>
  </c:spPr>
  <c:txPr>
    <a:bodyPr/>
    <a:lstStyle/>
    <a:p>
      <a:pPr>
        <a:defRPr sz="1200" b="1">
          <a:solidFill>
            <a:schemeClr val="bg1">
              <a:lumMod val="50000"/>
            </a:schemeClr>
          </a:solidFill>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236390782811744"/>
          <c:y val="2.1658069576914196E-2"/>
          <c:w val="0.53725998585112933"/>
          <c:h val="0.95126575834362248"/>
        </c:manualLayout>
      </c:layout>
      <c:barChart>
        <c:barDir val="bar"/>
        <c:grouping val="clustered"/>
        <c:varyColors val="0"/>
        <c:ser>
          <c:idx val="0"/>
          <c:order val="0"/>
          <c:spPr>
            <a:solidFill>
              <a:srgbClr val="458F99"/>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Ratings!$A$18:$A$27</c:f>
              <c:strCache>
                <c:ptCount val="10"/>
                <c:pt idx="0">
                  <c:v>RADIO HARLEYNGEE</c:v>
                </c:pt>
                <c:pt idx="1">
                  <c:v>RADIO DONGOLA</c:v>
                </c:pt>
                <c:pt idx="2">
                  <c:v>Bbc</c:v>
                </c:pt>
                <c:pt idx="3">
                  <c:v>ECOWAS Radio</c:v>
                </c:pt>
                <c:pt idx="4">
                  <c:v>RADIO WOLOGIZI</c:v>
                </c:pt>
                <c:pt idx="5">
                  <c:v>RADIO TAMBA-TAIKOR</c:v>
                </c:pt>
                <c:pt idx="6">
                  <c:v>Alternative Youth Radio</c:v>
                </c:pt>
                <c:pt idx="7">
                  <c:v>Radio Life</c:v>
                </c:pt>
                <c:pt idx="8">
                  <c:v>Voice of Lofa</c:v>
                </c:pt>
                <c:pt idx="9">
                  <c:v>ELBC</c:v>
                </c:pt>
              </c:strCache>
            </c:strRef>
          </c:cat>
          <c:val>
            <c:numRef>
              <c:f>Ratings!$B$18:$B$27</c:f>
              <c:numCache>
                <c:formatCode>_(* #,##0_);_(* \(#,##0\);_(* "-"??_);_(@_)</c:formatCode>
                <c:ptCount val="10"/>
                <c:pt idx="0">
                  <c:v>2000</c:v>
                </c:pt>
                <c:pt idx="1">
                  <c:v>2000</c:v>
                </c:pt>
                <c:pt idx="2">
                  <c:v>3000</c:v>
                </c:pt>
                <c:pt idx="3">
                  <c:v>3000</c:v>
                </c:pt>
                <c:pt idx="4">
                  <c:v>3000</c:v>
                </c:pt>
                <c:pt idx="5">
                  <c:v>4000</c:v>
                </c:pt>
                <c:pt idx="6">
                  <c:v>5000</c:v>
                </c:pt>
                <c:pt idx="7">
                  <c:v>5000</c:v>
                </c:pt>
                <c:pt idx="8">
                  <c:v>11000</c:v>
                </c:pt>
                <c:pt idx="9">
                  <c:v>11000</c:v>
                </c:pt>
              </c:numCache>
            </c:numRef>
          </c:val>
          <c:extLst>
            <c:ext xmlns:c16="http://schemas.microsoft.com/office/drawing/2014/chart" uri="{C3380CC4-5D6E-409C-BE32-E72D297353CC}">
              <c16:uniqueId val="{00000000-ED83-46EA-94E0-98A31E246AFA}"/>
            </c:ext>
          </c:extLst>
        </c:ser>
        <c:dLbls>
          <c:showLegendKey val="0"/>
          <c:showVal val="0"/>
          <c:showCatName val="0"/>
          <c:showSerName val="0"/>
          <c:showPercent val="0"/>
          <c:showBubbleSize val="0"/>
        </c:dLbls>
        <c:gapWidth val="182"/>
        <c:axId val="-1313596272"/>
        <c:axId val="-1313595184"/>
      </c:barChart>
      <c:catAx>
        <c:axId val="-13135962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bg1">
                    <a:lumMod val="50000"/>
                  </a:schemeClr>
                </a:solidFill>
                <a:latin typeface="+mn-lt"/>
                <a:ea typeface="+mn-ea"/>
                <a:cs typeface="+mn-cs"/>
              </a:defRPr>
            </a:pPr>
            <a:endParaRPr lang="en-US"/>
          </a:p>
        </c:txPr>
        <c:crossAx val="-1313595184"/>
        <c:crosses val="autoZero"/>
        <c:auto val="1"/>
        <c:lblAlgn val="ctr"/>
        <c:lblOffset val="100"/>
        <c:noMultiLvlLbl val="0"/>
      </c:catAx>
      <c:valAx>
        <c:axId val="-1313595184"/>
        <c:scaling>
          <c:orientation val="minMax"/>
        </c:scaling>
        <c:delete val="1"/>
        <c:axPos val="b"/>
        <c:numFmt formatCode="_(* #,##0_);_(* \(#,##0\);_(* &quot;-&quot;??_);_(@_)" sourceLinked="1"/>
        <c:majorTickMark val="none"/>
        <c:minorTickMark val="none"/>
        <c:tickLblPos val="nextTo"/>
        <c:crossAx val="-1313596272"/>
        <c:crosses val="autoZero"/>
        <c:crossBetween val="between"/>
      </c:valAx>
      <c:spPr>
        <a:noFill/>
        <a:ln>
          <a:noFill/>
        </a:ln>
        <a:effectLst/>
      </c:spPr>
    </c:plotArea>
    <c:plotVisOnly val="1"/>
    <c:dispBlanksAs val="gap"/>
    <c:showDLblsOverMax val="0"/>
  </c:chart>
  <c:spPr>
    <a:noFill/>
    <a:ln>
      <a:noFill/>
    </a:ln>
    <a:effectLst/>
  </c:spPr>
  <c:txPr>
    <a:bodyPr/>
    <a:lstStyle/>
    <a:p>
      <a:pPr>
        <a:defRPr sz="1200" b="1">
          <a:solidFill>
            <a:schemeClr val="bg1">
              <a:lumMod val="50000"/>
            </a:schemeClr>
          </a:solidFill>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236390782811744"/>
          <c:y val="2.1658069576914196E-2"/>
          <c:w val="0.52955475257932405"/>
          <c:h val="0.95126575834362248"/>
        </c:manualLayout>
      </c:layout>
      <c:barChart>
        <c:barDir val="bar"/>
        <c:grouping val="clustered"/>
        <c:varyColors val="0"/>
        <c:ser>
          <c:idx val="0"/>
          <c:order val="0"/>
          <c:spPr>
            <a:solidFill>
              <a:srgbClr val="458F99"/>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Ratings!$A$4:$A$13</c:f>
              <c:strCache>
                <c:ptCount val="10"/>
                <c:pt idx="0">
                  <c:v>RADIO BLUE BIRD FM</c:v>
                </c:pt>
                <c:pt idx="1">
                  <c:v>RADIO GBA</c:v>
                </c:pt>
                <c:pt idx="2">
                  <c:v>Peace</c:v>
                </c:pt>
                <c:pt idx="3">
                  <c:v>VOICE OF MARGIBI</c:v>
                </c:pt>
                <c:pt idx="4">
                  <c:v>Radio Kakata</c:v>
                </c:pt>
                <c:pt idx="5">
                  <c:v>Stone</c:v>
                </c:pt>
                <c:pt idx="6">
                  <c:v>Classic FM</c:v>
                </c:pt>
                <c:pt idx="7">
                  <c:v>Radio Joy Africa</c:v>
                </c:pt>
                <c:pt idx="8">
                  <c:v>Voice of Firestone</c:v>
                </c:pt>
                <c:pt idx="9">
                  <c:v>Spoon FM</c:v>
                </c:pt>
              </c:strCache>
            </c:strRef>
          </c:cat>
          <c:val>
            <c:numRef>
              <c:f>Ratings!$B$4:$B$13</c:f>
              <c:numCache>
                <c:formatCode>_(* #,##0_);_(* \(#,##0\);_(* "-"??_);_(@_)</c:formatCode>
                <c:ptCount val="10"/>
                <c:pt idx="0">
                  <c:v>3000</c:v>
                </c:pt>
                <c:pt idx="1">
                  <c:v>4000</c:v>
                </c:pt>
                <c:pt idx="2">
                  <c:v>4000</c:v>
                </c:pt>
                <c:pt idx="3">
                  <c:v>5000</c:v>
                </c:pt>
                <c:pt idx="4">
                  <c:v>10000</c:v>
                </c:pt>
                <c:pt idx="5">
                  <c:v>11000</c:v>
                </c:pt>
                <c:pt idx="6">
                  <c:v>13000</c:v>
                </c:pt>
                <c:pt idx="7">
                  <c:v>14000</c:v>
                </c:pt>
                <c:pt idx="8">
                  <c:v>17000</c:v>
                </c:pt>
                <c:pt idx="9">
                  <c:v>19000</c:v>
                </c:pt>
              </c:numCache>
            </c:numRef>
          </c:val>
          <c:extLst>
            <c:ext xmlns:c16="http://schemas.microsoft.com/office/drawing/2014/chart" uri="{C3380CC4-5D6E-409C-BE32-E72D297353CC}">
              <c16:uniqueId val="{00000000-D09C-46F5-B9ED-C1503CD53ECC}"/>
            </c:ext>
          </c:extLst>
        </c:ser>
        <c:dLbls>
          <c:showLegendKey val="0"/>
          <c:showVal val="0"/>
          <c:showCatName val="0"/>
          <c:showSerName val="0"/>
          <c:showPercent val="0"/>
          <c:showBubbleSize val="0"/>
        </c:dLbls>
        <c:gapWidth val="182"/>
        <c:axId val="-1313601168"/>
        <c:axId val="-1313600080"/>
      </c:barChart>
      <c:catAx>
        <c:axId val="-13136011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bg1">
                    <a:lumMod val="50000"/>
                  </a:schemeClr>
                </a:solidFill>
                <a:latin typeface="+mn-lt"/>
                <a:ea typeface="+mn-ea"/>
                <a:cs typeface="+mn-cs"/>
              </a:defRPr>
            </a:pPr>
            <a:endParaRPr lang="en-US"/>
          </a:p>
        </c:txPr>
        <c:crossAx val="-1313600080"/>
        <c:crosses val="autoZero"/>
        <c:auto val="1"/>
        <c:lblAlgn val="ctr"/>
        <c:lblOffset val="100"/>
        <c:noMultiLvlLbl val="0"/>
      </c:catAx>
      <c:valAx>
        <c:axId val="-1313600080"/>
        <c:scaling>
          <c:orientation val="minMax"/>
        </c:scaling>
        <c:delete val="1"/>
        <c:axPos val="b"/>
        <c:numFmt formatCode="_(* #,##0_);_(* \(#,##0\);_(* &quot;-&quot;??_);_(@_)" sourceLinked="1"/>
        <c:majorTickMark val="none"/>
        <c:minorTickMark val="none"/>
        <c:tickLblPos val="nextTo"/>
        <c:crossAx val="-1313601168"/>
        <c:crosses val="autoZero"/>
        <c:crossBetween val="between"/>
      </c:valAx>
      <c:spPr>
        <a:noFill/>
        <a:ln>
          <a:noFill/>
        </a:ln>
        <a:effectLst/>
      </c:spPr>
    </c:plotArea>
    <c:plotVisOnly val="1"/>
    <c:dispBlanksAs val="gap"/>
    <c:showDLblsOverMax val="0"/>
  </c:chart>
  <c:spPr>
    <a:noFill/>
    <a:ln>
      <a:noFill/>
    </a:ln>
    <a:effectLst/>
  </c:spPr>
  <c:txPr>
    <a:bodyPr/>
    <a:lstStyle/>
    <a:p>
      <a:pPr>
        <a:defRPr sz="1200" b="1">
          <a:solidFill>
            <a:schemeClr val="bg1">
              <a:lumMod val="50000"/>
            </a:schemeClr>
          </a:solidFill>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639223782328393"/>
          <c:y val="2.1658108653160001E-2"/>
          <c:w val="0.57010473879017054"/>
          <c:h val="0.95126575834362248"/>
        </c:manualLayout>
      </c:layout>
      <c:barChart>
        <c:barDir val="bar"/>
        <c:grouping val="clustered"/>
        <c:varyColors val="0"/>
        <c:ser>
          <c:idx val="0"/>
          <c:order val="0"/>
          <c:spPr>
            <a:solidFill>
              <a:srgbClr val="458F99"/>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Ratings!$A$18:$A$26</c:f>
              <c:strCache>
                <c:ptCount val="9"/>
                <c:pt idx="0">
                  <c:v>City FM</c:v>
                </c:pt>
                <c:pt idx="1">
                  <c:v>BAROBO COMMUNITY RADIO</c:v>
                </c:pt>
                <c:pt idx="2">
                  <c:v>ECOWAS Radio</c:v>
                </c:pt>
                <c:pt idx="3">
                  <c:v>RADIO GBEAPO</c:v>
                </c:pt>
                <c:pt idx="4">
                  <c:v>Voice of Grand Kru</c:v>
                </c:pt>
                <c:pt idx="5">
                  <c:v>Voice of Hope</c:v>
                </c:pt>
                <c:pt idx="6">
                  <c:v>Voice of Truth</c:v>
                </c:pt>
                <c:pt idx="7">
                  <c:v>Voice of Pleebo</c:v>
                </c:pt>
                <c:pt idx="8">
                  <c:v>PHOENIX FM-UNIVERSITY RADIO</c:v>
                </c:pt>
              </c:strCache>
            </c:strRef>
          </c:cat>
          <c:val>
            <c:numRef>
              <c:f>Ratings!$B$18:$B$26</c:f>
              <c:numCache>
                <c:formatCode>_(* #,##0_);_(* \(#,##0\);_(* "-"??_);_(@_)</c:formatCode>
                <c:ptCount val="9"/>
                <c:pt idx="0">
                  <c:v>1000</c:v>
                </c:pt>
                <c:pt idx="1">
                  <c:v>1000</c:v>
                </c:pt>
                <c:pt idx="2">
                  <c:v>1000</c:v>
                </c:pt>
                <c:pt idx="3">
                  <c:v>2000</c:v>
                </c:pt>
                <c:pt idx="4">
                  <c:v>2000</c:v>
                </c:pt>
                <c:pt idx="5">
                  <c:v>3000</c:v>
                </c:pt>
                <c:pt idx="6">
                  <c:v>7000</c:v>
                </c:pt>
                <c:pt idx="7">
                  <c:v>12000</c:v>
                </c:pt>
                <c:pt idx="8">
                  <c:v>26000</c:v>
                </c:pt>
              </c:numCache>
            </c:numRef>
          </c:val>
          <c:extLst>
            <c:ext xmlns:c16="http://schemas.microsoft.com/office/drawing/2014/chart" uri="{C3380CC4-5D6E-409C-BE32-E72D297353CC}">
              <c16:uniqueId val="{00000000-A36D-4072-8B39-442E81CD9731}"/>
            </c:ext>
          </c:extLst>
        </c:ser>
        <c:dLbls>
          <c:showLegendKey val="0"/>
          <c:showVal val="0"/>
          <c:showCatName val="0"/>
          <c:showSerName val="0"/>
          <c:showPercent val="0"/>
          <c:showBubbleSize val="0"/>
        </c:dLbls>
        <c:gapWidth val="182"/>
        <c:axId val="-1313602256"/>
        <c:axId val="-1313601712"/>
      </c:barChart>
      <c:catAx>
        <c:axId val="-13136022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bg1">
                    <a:lumMod val="50000"/>
                  </a:schemeClr>
                </a:solidFill>
                <a:latin typeface="+mn-lt"/>
                <a:ea typeface="+mn-ea"/>
                <a:cs typeface="+mn-cs"/>
              </a:defRPr>
            </a:pPr>
            <a:endParaRPr lang="en-US"/>
          </a:p>
        </c:txPr>
        <c:crossAx val="-1313601712"/>
        <c:crosses val="autoZero"/>
        <c:auto val="1"/>
        <c:lblAlgn val="ctr"/>
        <c:lblOffset val="100"/>
        <c:noMultiLvlLbl val="0"/>
      </c:catAx>
      <c:valAx>
        <c:axId val="-1313601712"/>
        <c:scaling>
          <c:orientation val="minMax"/>
        </c:scaling>
        <c:delete val="1"/>
        <c:axPos val="b"/>
        <c:numFmt formatCode="_(* #,##0_);_(* \(#,##0\);_(* &quot;-&quot;??_);_(@_)" sourceLinked="1"/>
        <c:majorTickMark val="none"/>
        <c:minorTickMark val="none"/>
        <c:tickLblPos val="nextTo"/>
        <c:crossAx val="-1313602256"/>
        <c:crosses val="autoZero"/>
        <c:crossBetween val="between"/>
      </c:valAx>
      <c:spPr>
        <a:noFill/>
        <a:ln>
          <a:noFill/>
        </a:ln>
        <a:effectLst/>
      </c:spPr>
    </c:plotArea>
    <c:plotVisOnly val="1"/>
    <c:dispBlanksAs val="gap"/>
    <c:showDLblsOverMax val="0"/>
  </c:chart>
  <c:spPr>
    <a:noFill/>
    <a:ln>
      <a:noFill/>
    </a:ln>
    <a:effectLst/>
  </c:spPr>
  <c:txPr>
    <a:bodyPr/>
    <a:lstStyle/>
    <a:p>
      <a:pPr>
        <a:defRPr sz="1200" b="1">
          <a:solidFill>
            <a:schemeClr val="bg1">
              <a:lumMod val="50000"/>
            </a:schemeClr>
          </a:solidFill>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236390782811744"/>
          <c:y val="2.1658069576914196E-2"/>
          <c:w val="0.53725998585112933"/>
          <c:h val="0.95126575834362248"/>
        </c:manualLayout>
      </c:layout>
      <c:barChart>
        <c:barDir val="bar"/>
        <c:grouping val="clustered"/>
        <c:varyColors val="0"/>
        <c:ser>
          <c:idx val="0"/>
          <c:order val="0"/>
          <c:spPr>
            <a:solidFill>
              <a:srgbClr val="458F99"/>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Ratings!$A$18:$A$27</c:f>
              <c:strCache>
                <c:ptCount val="10"/>
                <c:pt idx="0">
                  <c:v>HOTT FM</c:v>
                </c:pt>
                <c:pt idx="1">
                  <c:v>Prime</c:v>
                </c:pt>
                <c:pt idx="2">
                  <c:v>Voice of Liberia</c:v>
                </c:pt>
                <c:pt idx="3">
                  <c:v>ECOWAS Radio</c:v>
                </c:pt>
                <c:pt idx="4">
                  <c:v>Kool FM</c:v>
                </c:pt>
                <c:pt idx="5">
                  <c:v>Truth</c:v>
                </c:pt>
                <c:pt idx="6">
                  <c:v>Freedom FM</c:v>
                </c:pt>
                <c:pt idx="7">
                  <c:v>OK FM</c:v>
                </c:pt>
                <c:pt idx="8">
                  <c:v>Spoon FM</c:v>
                </c:pt>
                <c:pt idx="9">
                  <c:v>ELBC</c:v>
                </c:pt>
              </c:strCache>
            </c:strRef>
          </c:cat>
          <c:val>
            <c:numRef>
              <c:f>Ratings!$B$18:$B$27</c:f>
              <c:numCache>
                <c:formatCode>_(* #,##0_);_(* \(#,##0\);_(* "-"??_);_(@_)</c:formatCode>
                <c:ptCount val="10"/>
                <c:pt idx="0">
                  <c:v>7000</c:v>
                </c:pt>
                <c:pt idx="1">
                  <c:v>7000</c:v>
                </c:pt>
                <c:pt idx="2">
                  <c:v>9000</c:v>
                </c:pt>
                <c:pt idx="3">
                  <c:v>27000</c:v>
                </c:pt>
                <c:pt idx="4">
                  <c:v>46000</c:v>
                </c:pt>
                <c:pt idx="5">
                  <c:v>50000</c:v>
                </c:pt>
                <c:pt idx="6">
                  <c:v>54000</c:v>
                </c:pt>
                <c:pt idx="7">
                  <c:v>68000</c:v>
                </c:pt>
                <c:pt idx="8">
                  <c:v>69000</c:v>
                </c:pt>
                <c:pt idx="9">
                  <c:v>73000</c:v>
                </c:pt>
              </c:numCache>
            </c:numRef>
          </c:val>
          <c:extLst>
            <c:ext xmlns:c16="http://schemas.microsoft.com/office/drawing/2014/chart" uri="{C3380CC4-5D6E-409C-BE32-E72D297353CC}">
              <c16:uniqueId val="{00000000-ED83-46EA-94E0-98A31E246AFA}"/>
            </c:ext>
          </c:extLst>
        </c:ser>
        <c:dLbls>
          <c:showLegendKey val="0"/>
          <c:showVal val="0"/>
          <c:showCatName val="0"/>
          <c:showSerName val="0"/>
          <c:showPercent val="0"/>
          <c:showBubbleSize val="0"/>
        </c:dLbls>
        <c:gapWidth val="182"/>
        <c:axId val="-1313596272"/>
        <c:axId val="-1313595184"/>
      </c:barChart>
      <c:catAx>
        <c:axId val="-13135962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bg1">
                    <a:lumMod val="50000"/>
                  </a:schemeClr>
                </a:solidFill>
                <a:latin typeface="+mn-lt"/>
                <a:ea typeface="+mn-ea"/>
                <a:cs typeface="+mn-cs"/>
              </a:defRPr>
            </a:pPr>
            <a:endParaRPr lang="en-US"/>
          </a:p>
        </c:txPr>
        <c:crossAx val="-1313595184"/>
        <c:crosses val="autoZero"/>
        <c:auto val="1"/>
        <c:lblAlgn val="ctr"/>
        <c:lblOffset val="100"/>
        <c:noMultiLvlLbl val="0"/>
      </c:catAx>
      <c:valAx>
        <c:axId val="-1313595184"/>
        <c:scaling>
          <c:orientation val="minMax"/>
        </c:scaling>
        <c:delete val="1"/>
        <c:axPos val="b"/>
        <c:numFmt formatCode="_(* #,##0_);_(* \(#,##0\);_(* &quot;-&quot;??_);_(@_)" sourceLinked="1"/>
        <c:majorTickMark val="none"/>
        <c:minorTickMark val="none"/>
        <c:tickLblPos val="nextTo"/>
        <c:crossAx val="-1313596272"/>
        <c:crosses val="autoZero"/>
        <c:crossBetween val="between"/>
      </c:valAx>
      <c:spPr>
        <a:noFill/>
        <a:ln>
          <a:noFill/>
        </a:ln>
        <a:effectLst/>
      </c:spPr>
    </c:plotArea>
    <c:plotVisOnly val="1"/>
    <c:dispBlanksAs val="gap"/>
    <c:showDLblsOverMax val="0"/>
  </c:chart>
  <c:spPr>
    <a:noFill/>
    <a:ln>
      <a:noFill/>
    </a:ln>
    <a:effectLst/>
  </c:spPr>
  <c:txPr>
    <a:bodyPr/>
    <a:lstStyle/>
    <a:p>
      <a:pPr>
        <a:defRPr sz="1200" b="1">
          <a:solidFill>
            <a:schemeClr val="bg1">
              <a:lumMod val="50000"/>
            </a:schemeClr>
          </a:solidFill>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236390782811744"/>
          <c:y val="2.1658069576914196E-2"/>
          <c:w val="0.52955475257932405"/>
          <c:h val="0.95126575834362248"/>
        </c:manualLayout>
      </c:layout>
      <c:barChart>
        <c:barDir val="bar"/>
        <c:grouping val="clustered"/>
        <c:varyColors val="0"/>
        <c:ser>
          <c:idx val="0"/>
          <c:order val="0"/>
          <c:spPr>
            <a:solidFill>
              <a:srgbClr val="458F99"/>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Ratings!$A$4:$A$13</c:f>
              <c:strCache>
                <c:ptCount val="10"/>
                <c:pt idx="0">
                  <c:v>Voice of Flumpa</c:v>
                </c:pt>
                <c:pt idx="1">
                  <c:v>RADIO SEHNWAI</c:v>
                </c:pt>
                <c:pt idx="2">
                  <c:v>Voice of Tappita</c:v>
                </c:pt>
                <c:pt idx="3">
                  <c:v>ABC Radio</c:v>
                </c:pt>
                <c:pt idx="4">
                  <c:v>Bbc</c:v>
                </c:pt>
                <c:pt idx="5">
                  <c:v>Hot FM Ganta</c:v>
                </c:pt>
                <c:pt idx="6">
                  <c:v>Radio Saclepea</c:v>
                </c:pt>
                <c:pt idx="7">
                  <c:v>Radio Kagheamahn</c:v>
                </c:pt>
                <c:pt idx="8">
                  <c:v>Voice of Gompa</c:v>
                </c:pt>
                <c:pt idx="9">
                  <c:v>Radio Nimba</c:v>
                </c:pt>
              </c:strCache>
            </c:strRef>
          </c:cat>
          <c:val>
            <c:numRef>
              <c:f>Ratings!$B$4:$B$13</c:f>
              <c:numCache>
                <c:formatCode>_(* #,##0_);_(* \(#,##0\);_(* "-"??_);_(@_)</c:formatCode>
                <c:ptCount val="10"/>
                <c:pt idx="0">
                  <c:v>2000</c:v>
                </c:pt>
                <c:pt idx="1">
                  <c:v>2000</c:v>
                </c:pt>
                <c:pt idx="2">
                  <c:v>3000</c:v>
                </c:pt>
                <c:pt idx="3">
                  <c:v>3000</c:v>
                </c:pt>
                <c:pt idx="4">
                  <c:v>4000</c:v>
                </c:pt>
                <c:pt idx="5">
                  <c:v>10000</c:v>
                </c:pt>
                <c:pt idx="6">
                  <c:v>10000</c:v>
                </c:pt>
                <c:pt idx="7">
                  <c:v>15000</c:v>
                </c:pt>
                <c:pt idx="8">
                  <c:v>24000</c:v>
                </c:pt>
                <c:pt idx="9">
                  <c:v>27000</c:v>
                </c:pt>
              </c:numCache>
            </c:numRef>
          </c:val>
          <c:extLst>
            <c:ext xmlns:c16="http://schemas.microsoft.com/office/drawing/2014/chart" uri="{C3380CC4-5D6E-409C-BE32-E72D297353CC}">
              <c16:uniqueId val="{00000000-D09C-46F5-B9ED-C1503CD53ECC}"/>
            </c:ext>
          </c:extLst>
        </c:ser>
        <c:dLbls>
          <c:showLegendKey val="0"/>
          <c:showVal val="0"/>
          <c:showCatName val="0"/>
          <c:showSerName val="0"/>
          <c:showPercent val="0"/>
          <c:showBubbleSize val="0"/>
        </c:dLbls>
        <c:gapWidth val="182"/>
        <c:axId val="-1313601168"/>
        <c:axId val="-1313600080"/>
      </c:barChart>
      <c:catAx>
        <c:axId val="-13136011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bg1">
                    <a:lumMod val="50000"/>
                  </a:schemeClr>
                </a:solidFill>
                <a:latin typeface="+mn-lt"/>
                <a:ea typeface="+mn-ea"/>
                <a:cs typeface="+mn-cs"/>
              </a:defRPr>
            </a:pPr>
            <a:endParaRPr lang="en-US"/>
          </a:p>
        </c:txPr>
        <c:crossAx val="-1313600080"/>
        <c:crosses val="autoZero"/>
        <c:auto val="1"/>
        <c:lblAlgn val="ctr"/>
        <c:lblOffset val="100"/>
        <c:noMultiLvlLbl val="0"/>
      </c:catAx>
      <c:valAx>
        <c:axId val="-1313600080"/>
        <c:scaling>
          <c:orientation val="minMax"/>
        </c:scaling>
        <c:delete val="1"/>
        <c:axPos val="b"/>
        <c:numFmt formatCode="_(* #,##0_);_(* \(#,##0\);_(* &quot;-&quot;??_);_(@_)" sourceLinked="1"/>
        <c:majorTickMark val="none"/>
        <c:minorTickMark val="none"/>
        <c:tickLblPos val="nextTo"/>
        <c:crossAx val="-1313601168"/>
        <c:crosses val="autoZero"/>
        <c:crossBetween val="between"/>
      </c:valAx>
      <c:spPr>
        <a:noFill/>
        <a:ln>
          <a:noFill/>
        </a:ln>
        <a:effectLst/>
      </c:spPr>
    </c:plotArea>
    <c:plotVisOnly val="1"/>
    <c:dispBlanksAs val="gap"/>
    <c:showDLblsOverMax val="0"/>
  </c:chart>
  <c:spPr>
    <a:noFill/>
    <a:ln>
      <a:noFill/>
    </a:ln>
    <a:effectLst/>
  </c:spPr>
  <c:txPr>
    <a:bodyPr/>
    <a:lstStyle/>
    <a:p>
      <a:pPr>
        <a:defRPr sz="1200" b="1">
          <a:solidFill>
            <a:schemeClr val="bg1">
              <a:lumMod val="50000"/>
            </a:schemeClr>
          </a:solidFill>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236390782811744"/>
          <c:y val="2.1658069576914196E-2"/>
          <c:w val="0.57010473879017054"/>
          <c:h val="0.95126575834362248"/>
        </c:manualLayout>
      </c:layout>
      <c:barChart>
        <c:barDir val="bar"/>
        <c:grouping val="clustered"/>
        <c:varyColors val="0"/>
        <c:ser>
          <c:idx val="0"/>
          <c:order val="0"/>
          <c:spPr>
            <a:solidFill>
              <a:srgbClr val="458F99"/>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Ratings!$A$18:$A$22</c:f>
              <c:strCache>
                <c:ptCount val="5"/>
                <c:pt idx="0">
                  <c:v>ECOWAS Radio</c:v>
                </c:pt>
                <c:pt idx="1">
                  <c:v>Liberty Broadcasting Services</c:v>
                </c:pt>
                <c:pt idx="2">
                  <c:v>ELBC</c:v>
                </c:pt>
                <c:pt idx="3">
                  <c:v>Voice of Sinoe</c:v>
                </c:pt>
                <c:pt idx="4">
                  <c:v>Radio Butaw</c:v>
                </c:pt>
              </c:strCache>
            </c:strRef>
          </c:cat>
          <c:val>
            <c:numRef>
              <c:f>Ratings!$B$18:$B$22</c:f>
              <c:numCache>
                <c:formatCode>_(* #,##0_);_(* \(#,##0\);_(* "-"??_);_(@_)</c:formatCode>
                <c:ptCount val="5"/>
                <c:pt idx="0">
                  <c:v>3000</c:v>
                </c:pt>
                <c:pt idx="1">
                  <c:v>5000</c:v>
                </c:pt>
                <c:pt idx="2">
                  <c:v>5000</c:v>
                </c:pt>
                <c:pt idx="3">
                  <c:v>6000</c:v>
                </c:pt>
                <c:pt idx="4">
                  <c:v>6000</c:v>
                </c:pt>
              </c:numCache>
            </c:numRef>
          </c:val>
          <c:extLst>
            <c:ext xmlns:c16="http://schemas.microsoft.com/office/drawing/2014/chart" uri="{C3380CC4-5D6E-409C-BE32-E72D297353CC}">
              <c16:uniqueId val="{00000000-A36D-4072-8B39-442E81CD9731}"/>
            </c:ext>
          </c:extLst>
        </c:ser>
        <c:dLbls>
          <c:showLegendKey val="0"/>
          <c:showVal val="0"/>
          <c:showCatName val="0"/>
          <c:showSerName val="0"/>
          <c:showPercent val="0"/>
          <c:showBubbleSize val="0"/>
        </c:dLbls>
        <c:gapWidth val="182"/>
        <c:axId val="-1313602256"/>
        <c:axId val="-1313601712"/>
      </c:barChart>
      <c:catAx>
        <c:axId val="-13136022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bg1">
                    <a:lumMod val="50000"/>
                  </a:schemeClr>
                </a:solidFill>
                <a:latin typeface="+mn-lt"/>
                <a:ea typeface="+mn-ea"/>
                <a:cs typeface="+mn-cs"/>
              </a:defRPr>
            </a:pPr>
            <a:endParaRPr lang="en-US"/>
          </a:p>
        </c:txPr>
        <c:crossAx val="-1313601712"/>
        <c:crosses val="autoZero"/>
        <c:auto val="1"/>
        <c:lblAlgn val="ctr"/>
        <c:lblOffset val="100"/>
        <c:noMultiLvlLbl val="0"/>
      </c:catAx>
      <c:valAx>
        <c:axId val="-1313601712"/>
        <c:scaling>
          <c:orientation val="minMax"/>
        </c:scaling>
        <c:delete val="1"/>
        <c:axPos val="b"/>
        <c:numFmt formatCode="_(* #,##0_);_(* \(#,##0\);_(* &quot;-&quot;??_);_(@_)" sourceLinked="1"/>
        <c:majorTickMark val="none"/>
        <c:minorTickMark val="none"/>
        <c:tickLblPos val="nextTo"/>
        <c:crossAx val="-1313602256"/>
        <c:crosses val="autoZero"/>
        <c:crossBetween val="between"/>
      </c:valAx>
      <c:spPr>
        <a:noFill/>
        <a:ln>
          <a:noFill/>
        </a:ln>
        <a:effectLst/>
      </c:spPr>
    </c:plotArea>
    <c:plotVisOnly val="1"/>
    <c:dispBlanksAs val="gap"/>
    <c:showDLblsOverMax val="0"/>
  </c:chart>
  <c:spPr>
    <a:noFill/>
    <a:ln>
      <a:noFill/>
    </a:ln>
    <a:effectLst/>
  </c:spPr>
  <c:txPr>
    <a:bodyPr/>
    <a:lstStyle/>
    <a:p>
      <a:pPr>
        <a:defRPr sz="1200" b="1">
          <a:solidFill>
            <a:schemeClr val="bg1">
              <a:lumMod val="50000"/>
            </a:schemeClr>
          </a:solidFill>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236390782811744"/>
          <c:y val="2.1658069576914196E-2"/>
          <c:w val="0.57010473879017054"/>
          <c:h val="0.95126575834362248"/>
        </c:manualLayout>
      </c:layout>
      <c:barChart>
        <c:barDir val="bar"/>
        <c:grouping val="clustered"/>
        <c:varyColors val="0"/>
        <c:ser>
          <c:idx val="0"/>
          <c:order val="0"/>
          <c:spPr>
            <a:solidFill>
              <a:srgbClr val="458F99"/>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Ratings!$A$18:$A$20</c:f>
              <c:strCache>
                <c:ptCount val="3"/>
                <c:pt idx="0">
                  <c:v>GEE BROADCASTING CORPORATION</c:v>
                </c:pt>
                <c:pt idx="1">
                  <c:v>Voice of Truth</c:v>
                </c:pt>
                <c:pt idx="2">
                  <c:v>RADIO GEE</c:v>
                </c:pt>
              </c:strCache>
            </c:strRef>
          </c:cat>
          <c:val>
            <c:numRef>
              <c:f>Ratings!$B$18:$B$20</c:f>
              <c:numCache>
                <c:formatCode>_(* #,##0_);_(* \(#,##0\);_(* "-"??_);_(@_)</c:formatCode>
                <c:ptCount val="3"/>
                <c:pt idx="0">
                  <c:v>3000</c:v>
                </c:pt>
                <c:pt idx="1">
                  <c:v>4000</c:v>
                </c:pt>
                <c:pt idx="2">
                  <c:v>6000</c:v>
                </c:pt>
              </c:numCache>
            </c:numRef>
          </c:val>
          <c:extLst>
            <c:ext xmlns:c16="http://schemas.microsoft.com/office/drawing/2014/chart" uri="{C3380CC4-5D6E-409C-BE32-E72D297353CC}">
              <c16:uniqueId val="{00000000-8996-4A06-B036-7771C3481D13}"/>
            </c:ext>
          </c:extLst>
        </c:ser>
        <c:dLbls>
          <c:showLegendKey val="0"/>
          <c:showVal val="0"/>
          <c:showCatName val="0"/>
          <c:showSerName val="0"/>
          <c:showPercent val="0"/>
          <c:showBubbleSize val="0"/>
        </c:dLbls>
        <c:gapWidth val="182"/>
        <c:axId val="-1313602256"/>
        <c:axId val="-1313601712"/>
      </c:barChart>
      <c:catAx>
        <c:axId val="-13136022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bg1">
                    <a:lumMod val="50000"/>
                  </a:schemeClr>
                </a:solidFill>
                <a:latin typeface="+mn-lt"/>
                <a:ea typeface="+mn-ea"/>
                <a:cs typeface="+mn-cs"/>
              </a:defRPr>
            </a:pPr>
            <a:endParaRPr lang="en-US"/>
          </a:p>
        </c:txPr>
        <c:crossAx val="-1313601712"/>
        <c:crosses val="autoZero"/>
        <c:auto val="1"/>
        <c:lblAlgn val="ctr"/>
        <c:lblOffset val="100"/>
        <c:noMultiLvlLbl val="0"/>
      </c:catAx>
      <c:valAx>
        <c:axId val="-1313601712"/>
        <c:scaling>
          <c:orientation val="minMax"/>
        </c:scaling>
        <c:delete val="1"/>
        <c:axPos val="b"/>
        <c:numFmt formatCode="_(* #,##0_);_(* \(#,##0\);_(* &quot;-&quot;??_);_(@_)" sourceLinked="1"/>
        <c:majorTickMark val="none"/>
        <c:minorTickMark val="none"/>
        <c:tickLblPos val="nextTo"/>
        <c:crossAx val="-1313602256"/>
        <c:crosses val="autoZero"/>
        <c:crossBetween val="between"/>
      </c:valAx>
      <c:spPr>
        <a:noFill/>
        <a:ln>
          <a:noFill/>
        </a:ln>
        <a:effectLst/>
      </c:spPr>
    </c:plotArea>
    <c:plotVisOnly val="1"/>
    <c:dispBlanksAs val="gap"/>
    <c:showDLblsOverMax val="0"/>
  </c:chart>
  <c:spPr>
    <a:noFill/>
    <a:ln>
      <a:noFill/>
    </a:ln>
    <a:effectLst/>
  </c:spPr>
  <c:txPr>
    <a:bodyPr/>
    <a:lstStyle/>
    <a:p>
      <a:pPr>
        <a:defRPr sz="1200" b="1">
          <a:solidFill>
            <a:schemeClr val="bg1">
              <a:lumMod val="50000"/>
            </a:schemeClr>
          </a:solidFill>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236390782811744"/>
          <c:y val="2.1658069576914196E-2"/>
          <c:w val="0.57010473879017054"/>
          <c:h val="0.95126575834362248"/>
        </c:manualLayout>
      </c:layout>
      <c:barChart>
        <c:barDir val="bar"/>
        <c:grouping val="clustered"/>
        <c:varyColors val="0"/>
        <c:ser>
          <c:idx val="0"/>
          <c:order val="0"/>
          <c:spPr>
            <a:solidFill>
              <a:srgbClr val="458F99"/>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Ratings!$A$18:$A$22</c:f>
              <c:strCache>
                <c:ptCount val="5"/>
                <c:pt idx="0">
                  <c:v>VOICE OF MOWEH</c:v>
                </c:pt>
                <c:pt idx="1">
                  <c:v>DCN Radio</c:v>
                </c:pt>
                <c:pt idx="2">
                  <c:v>RIVERCESS BROADCAST SERVICES RBS</c:v>
                </c:pt>
                <c:pt idx="3">
                  <c:v>ELBC</c:v>
                </c:pt>
                <c:pt idx="4">
                  <c:v>ECOWAS Radio</c:v>
                </c:pt>
              </c:strCache>
            </c:strRef>
          </c:cat>
          <c:val>
            <c:numRef>
              <c:f>Ratings!$B$18:$B$22</c:f>
              <c:numCache>
                <c:formatCode>_(* #,##0_);_(* \(#,##0\);_(* "-"??_);_(@_)</c:formatCode>
                <c:ptCount val="5"/>
                <c:pt idx="0">
                  <c:v>1000</c:v>
                </c:pt>
                <c:pt idx="1">
                  <c:v>1000</c:v>
                </c:pt>
                <c:pt idx="2">
                  <c:v>1000</c:v>
                </c:pt>
                <c:pt idx="3">
                  <c:v>1000</c:v>
                </c:pt>
                <c:pt idx="4">
                  <c:v>2000</c:v>
                </c:pt>
              </c:numCache>
            </c:numRef>
          </c:val>
          <c:extLst>
            <c:ext xmlns:c16="http://schemas.microsoft.com/office/drawing/2014/chart" uri="{C3380CC4-5D6E-409C-BE32-E72D297353CC}">
              <c16:uniqueId val="{00000000-B058-4A14-ACBE-7486537CB749}"/>
            </c:ext>
          </c:extLst>
        </c:ser>
        <c:dLbls>
          <c:showLegendKey val="0"/>
          <c:showVal val="0"/>
          <c:showCatName val="0"/>
          <c:showSerName val="0"/>
          <c:showPercent val="0"/>
          <c:showBubbleSize val="0"/>
        </c:dLbls>
        <c:gapWidth val="182"/>
        <c:axId val="-1313602256"/>
        <c:axId val="-1313601712"/>
      </c:barChart>
      <c:catAx>
        <c:axId val="-13136022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bg1">
                    <a:lumMod val="50000"/>
                  </a:schemeClr>
                </a:solidFill>
                <a:latin typeface="+mn-lt"/>
                <a:ea typeface="+mn-ea"/>
                <a:cs typeface="+mn-cs"/>
              </a:defRPr>
            </a:pPr>
            <a:endParaRPr lang="en-US"/>
          </a:p>
        </c:txPr>
        <c:crossAx val="-1313601712"/>
        <c:crosses val="autoZero"/>
        <c:auto val="1"/>
        <c:lblAlgn val="ctr"/>
        <c:lblOffset val="100"/>
        <c:noMultiLvlLbl val="0"/>
      </c:catAx>
      <c:valAx>
        <c:axId val="-1313601712"/>
        <c:scaling>
          <c:orientation val="minMax"/>
        </c:scaling>
        <c:delete val="1"/>
        <c:axPos val="b"/>
        <c:numFmt formatCode="_(* #,##0_);_(* \(#,##0\);_(* &quot;-&quot;??_);_(@_)" sourceLinked="1"/>
        <c:majorTickMark val="none"/>
        <c:minorTickMark val="none"/>
        <c:tickLblPos val="nextTo"/>
        <c:crossAx val="-1313602256"/>
        <c:crosses val="autoZero"/>
        <c:crossBetween val="between"/>
      </c:valAx>
      <c:spPr>
        <a:noFill/>
        <a:ln>
          <a:noFill/>
        </a:ln>
        <a:effectLst/>
      </c:spPr>
    </c:plotArea>
    <c:plotVisOnly val="1"/>
    <c:dispBlanksAs val="gap"/>
    <c:showDLblsOverMax val="0"/>
  </c:chart>
  <c:spPr>
    <a:noFill/>
    <a:ln>
      <a:noFill/>
    </a:ln>
    <a:effectLst/>
  </c:spPr>
  <c:txPr>
    <a:bodyPr/>
    <a:lstStyle/>
    <a:p>
      <a:pPr>
        <a:defRPr sz="1200" b="1">
          <a:solidFill>
            <a:schemeClr val="bg1">
              <a:lumMod val="50000"/>
            </a:schemeClr>
          </a:solidFill>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0"/>
    <c:plotArea>
      <c:layout>
        <c:manualLayout>
          <c:layoutTarget val="inner"/>
          <c:xMode val="edge"/>
          <c:yMode val="edge"/>
          <c:x val="5.9779937664041993E-2"/>
          <c:y val="0.16293775859443502"/>
          <c:w val="0.94918047225013935"/>
          <c:h val="0.66189459563932285"/>
        </c:manualLayout>
      </c:layout>
      <c:barChart>
        <c:barDir val="col"/>
        <c:grouping val="clustered"/>
        <c:varyColors val="0"/>
        <c:ser>
          <c:idx val="0"/>
          <c:order val="0"/>
          <c:tx>
            <c:strRef>
              <c:f>Sheet1!$B$1</c:f>
              <c:strCache>
                <c:ptCount val="1"/>
                <c:pt idx="0">
                  <c:v>LNTV</c:v>
                </c:pt>
              </c:strCache>
            </c:strRef>
          </c:tx>
          <c:spPr>
            <a:solidFill>
              <a:srgbClr val="458F99"/>
            </a:solidFill>
            <a:ln>
              <a:noFill/>
            </a:ln>
            <a:effectLst/>
          </c:spPr>
          <c:invertIfNegative val="0"/>
          <c:dLbls>
            <c:spPr>
              <a:noFill/>
              <a:ln>
                <a:noFill/>
              </a:ln>
              <a:effectLst/>
            </c:spPr>
            <c:txPr>
              <a:bodyPr rot="-2700000" spcFirstLastPara="1" vertOverflow="ellipsis" wrap="square" anchor="ctr" anchorCtr="1"/>
              <a:lstStyle/>
              <a:p>
                <a:pPr>
                  <a:defRPr sz="1000" b="1" i="0" u="none" strike="noStrike" kern="1200" baseline="0">
                    <a:solidFill>
                      <a:schemeClr val="bg2">
                        <a:lumMod val="1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July 2019</c:v>
                </c:pt>
                <c:pt idx="1">
                  <c:v>February 2020</c:v>
                </c:pt>
                <c:pt idx="2">
                  <c:v>February 2022</c:v>
                </c:pt>
                <c:pt idx="3">
                  <c:v>June 2023</c:v>
                </c:pt>
                <c:pt idx="4">
                  <c:v>August 2024</c:v>
                </c:pt>
              </c:strCache>
            </c:strRef>
          </c:cat>
          <c:val>
            <c:numRef>
              <c:f>Sheet1!$B$2:$B$6</c:f>
              <c:numCache>
                <c:formatCode>_(* #,##0_);_(* \(#,##0\);_(* "-"??_);_(@_)</c:formatCode>
                <c:ptCount val="5"/>
                <c:pt idx="0">
                  <c:v>119000</c:v>
                </c:pt>
                <c:pt idx="1">
                  <c:v>117000</c:v>
                </c:pt>
                <c:pt idx="2">
                  <c:v>67000</c:v>
                </c:pt>
                <c:pt idx="3">
                  <c:v>83000</c:v>
                </c:pt>
                <c:pt idx="4">
                  <c:v>116000</c:v>
                </c:pt>
              </c:numCache>
            </c:numRef>
          </c:val>
          <c:extLst>
            <c:ext xmlns:c16="http://schemas.microsoft.com/office/drawing/2014/chart" uri="{C3380CC4-5D6E-409C-BE32-E72D297353CC}">
              <c16:uniqueId val="{00000000-0B7D-42D7-A052-7749A44E77D7}"/>
            </c:ext>
          </c:extLst>
        </c:ser>
        <c:ser>
          <c:idx val="1"/>
          <c:order val="1"/>
          <c:tx>
            <c:strRef>
              <c:f>Sheet1!$C$1</c:f>
              <c:strCache>
                <c:ptCount val="1"/>
                <c:pt idx="0">
                  <c:v>Spoon TV</c:v>
                </c:pt>
              </c:strCache>
            </c:strRef>
          </c:tx>
          <c:spPr>
            <a:solidFill>
              <a:srgbClr val="75B2BB"/>
            </a:solidFill>
            <a:ln>
              <a:noFill/>
            </a:ln>
            <a:effectLst/>
          </c:spPr>
          <c:invertIfNegative val="0"/>
          <c:dLbls>
            <c:dLbl>
              <c:idx val="3"/>
              <c:layout>
                <c:manualLayout>
                  <c:x val="7.2916672647364879E-3"/>
                  <c:y val="2.754869937601111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CF5-4732-886D-4AD7C0B8CA7D}"/>
                </c:ext>
              </c:extLst>
            </c:dLbl>
            <c:dLbl>
              <c:idx val="4"/>
              <c:layout>
                <c:manualLayout>
                  <c:x val="7.2916672647364879E-3"/>
                  <c:y val="5.509739875202273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DCF5-4732-886D-4AD7C0B8CA7D}"/>
                </c:ext>
              </c:extLst>
            </c:dLbl>
            <c:spPr>
              <a:noFill/>
              <a:ln>
                <a:noFill/>
              </a:ln>
              <a:effectLst/>
            </c:spPr>
            <c:txPr>
              <a:bodyPr rot="-2700000" spcFirstLastPara="1" vertOverflow="ellipsis" wrap="square" anchor="ctr" anchorCtr="1"/>
              <a:lstStyle/>
              <a:p>
                <a:pPr>
                  <a:defRPr sz="1050" b="1" i="0" u="none" strike="noStrike" kern="1200" baseline="0">
                    <a:solidFill>
                      <a:schemeClr val="bg2">
                        <a:lumMod val="1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July 2019</c:v>
                </c:pt>
                <c:pt idx="1">
                  <c:v>February 2020</c:v>
                </c:pt>
                <c:pt idx="2">
                  <c:v>February 2022</c:v>
                </c:pt>
                <c:pt idx="3">
                  <c:v>June 2023</c:v>
                </c:pt>
                <c:pt idx="4">
                  <c:v>August 2024</c:v>
                </c:pt>
              </c:strCache>
            </c:strRef>
          </c:cat>
          <c:val>
            <c:numRef>
              <c:f>Sheet1!$C$2:$C$6</c:f>
              <c:numCache>
                <c:formatCode>_(* #,##0_);_(* \(#,##0\);_(* "-"??_);_(@_)</c:formatCode>
                <c:ptCount val="5"/>
                <c:pt idx="0">
                  <c:v>0</c:v>
                </c:pt>
                <c:pt idx="1">
                  <c:v>0</c:v>
                </c:pt>
                <c:pt idx="2">
                  <c:v>48000</c:v>
                </c:pt>
                <c:pt idx="3">
                  <c:v>66000</c:v>
                </c:pt>
                <c:pt idx="4">
                  <c:v>77000</c:v>
                </c:pt>
              </c:numCache>
            </c:numRef>
          </c:val>
          <c:extLst>
            <c:ext xmlns:c16="http://schemas.microsoft.com/office/drawing/2014/chart" uri="{C3380CC4-5D6E-409C-BE32-E72D297353CC}">
              <c16:uniqueId val="{00000001-0B7D-42D7-A052-7749A44E77D7}"/>
            </c:ext>
          </c:extLst>
        </c:ser>
        <c:ser>
          <c:idx val="2"/>
          <c:order val="2"/>
          <c:tx>
            <c:strRef>
              <c:f>Sheet1!$D$1</c:f>
              <c:strCache>
                <c:ptCount val="1"/>
                <c:pt idx="0">
                  <c:v>KMTV</c:v>
                </c:pt>
              </c:strCache>
            </c:strRef>
          </c:tx>
          <c:spPr>
            <a:solidFill>
              <a:srgbClr val="9ED6E3"/>
            </a:solidFill>
            <a:ln>
              <a:noFill/>
            </a:ln>
            <a:effectLst/>
          </c:spPr>
          <c:invertIfNegative val="0"/>
          <c:dLbls>
            <c:dLbl>
              <c:idx val="2"/>
              <c:layout>
                <c:manualLayout>
                  <c:x val="1.4583333333333181E-2"/>
                  <c:y val="2.52317609260850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3C5-43BC-9A57-C61546BE585B}"/>
                </c:ext>
              </c:extLst>
            </c:dLbl>
            <c:dLbl>
              <c:idx val="4"/>
              <c:layout>
                <c:manualLayout>
                  <c:x val="8.3333340168417012E-3"/>
                  <c:y val="8.264609812803334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CF5-4732-886D-4AD7C0B8CA7D}"/>
                </c:ext>
              </c:extLst>
            </c:dLbl>
            <c:spPr>
              <a:noFill/>
              <a:ln>
                <a:noFill/>
              </a:ln>
              <a:effectLst/>
            </c:spPr>
            <c:txPr>
              <a:bodyPr rot="-2700000" spcFirstLastPara="1" vertOverflow="ellipsis" wrap="square" anchor="ctr" anchorCtr="1"/>
              <a:lstStyle/>
              <a:p>
                <a:pPr>
                  <a:defRPr sz="1000" b="1" i="0" u="none" strike="noStrike" kern="1200" baseline="0">
                    <a:solidFill>
                      <a:schemeClr val="bg2">
                        <a:lumMod val="1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July 2019</c:v>
                </c:pt>
                <c:pt idx="1">
                  <c:v>February 2020</c:v>
                </c:pt>
                <c:pt idx="2">
                  <c:v>February 2022</c:v>
                </c:pt>
                <c:pt idx="3">
                  <c:v>June 2023</c:v>
                </c:pt>
                <c:pt idx="4">
                  <c:v>August 2024</c:v>
                </c:pt>
              </c:strCache>
            </c:strRef>
          </c:cat>
          <c:val>
            <c:numRef>
              <c:f>Sheet1!$D$2:$D$6</c:f>
              <c:numCache>
                <c:formatCode>_(* #,##0_);_(* \(#,##0\);_(* "-"??_);_(@_)</c:formatCode>
                <c:ptCount val="5"/>
                <c:pt idx="0">
                  <c:v>73000</c:v>
                </c:pt>
                <c:pt idx="1">
                  <c:v>74000</c:v>
                </c:pt>
                <c:pt idx="2">
                  <c:v>24000</c:v>
                </c:pt>
                <c:pt idx="3">
                  <c:v>54000</c:v>
                </c:pt>
                <c:pt idx="4">
                  <c:v>27000</c:v>
                </c:pt>
              </c:numCache>
            </c:numRef>
          </c:val>
          <c:extLst>
            <c:ext xmlns:c16="http://schemas.microsoft.com/office/drawing/2014/chart" uri="{C3380CC4-5D6E-409C-BE32-E72D297353CC}">
              <c16:uniqueId val="{00000002-0B7D-42D7-A052-7749A44E77D7}"/>
            </c:ext>
          </c:extLst>
        </c:ser>
        <c:ser>
          <c:idx val="3"/>
          <c:order val="3"/>
          <c:tx>
            <c:strRef>
              <c:f>Sheet1!$E$1</c:f>
              <c:strCache>
                <c:ptCount val="1"/>
                <c:pt idx="0">
                  <c:v>Real TV</c:v>
                </c:pt>
              </c:strCache>
            </c:strRef>
          </c:tx>
          <c:spPr>
            <a:solidFill>
              <a:srgbClr val="3D9A66"/>
            </a:solidFill>
            <a:ln>
              <a:noFill/>
            </a:ln>
            <a:effectLst/>
          </c:spPr>
          <c:invertIfNegative val="0"/>
          <c:dLbls>
            <c:dLbl>
              <c:idx val="3"/>
              <c:layout>
                <c:manualLayout>
                  <c:x val="9.3750007689469127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CF5-4732-886D-4AD7C0B8CA7D}"/>
                </c:ext>
              </c:extLst>
            </c:dLbl>
            <c:dLbl>
              <c:idx val="4"/>
              <c:layout>
                <c:manualLayout>
                  <c:x val="7.2916672647364879E-3"/>
                  <c:y val="2.754869937601111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CF5-4732-886D-4AD7C0B8CA7D}"/>
                </c:ext>
              </c:extLst>
            </c:dLbl>
            <c:spPr>
              <a:noFill/>
              <a:ln>
                <a:noFill/>
              </a:ln>
              <a:effectLst/>
            </c:spPr>
            <c:txPr>
              <a:bodyPr rot="-2700000" spcFirstLastPara="1" vertOverflow="ellipsis" wrap="square" anchor="ctr" anchorCtr="1"/>
              <a:lstStyle/>
              <a:p>
                <a:pPr>
                  <a:defRPr sz="1000" b="1" i="0" u="none" strike="noStrike" kern="1200" baseline="0">
                    <a:solidFill>
                      <a:schemeClr val="bg2">
                        <a:lumMod val="1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July 2019</c:v>
                </c:pt>
                <c:pt idx="1">
                  <c:v>February 2020</c:v>
                </c:pt>
                <c:pt idx="2">
                  <c:v>February 2022</c:v>
                </c:pt>
                <c:pt idx="3">
                  <c:v>June 2023</c:v>
                </c:pt>
                <c:pt idx="4">
                  <c:v>August 2024</c:v>
                </c:pt>
              </c:strCache>
            </c:strRef>
          </c:cat>
          <c:val>
            <c:numRef>
              <c:f>Sheet1!$E$2:$E$6</c:f>
              <c:numCache>
                <c:formatCode>_(* #,##0_);_(* \(#,##0\);_(* "-"??_);_(@_)</c:formatCode>
                <c:ptCount val="5"/>
                <c:pt idx="0">
                  <c:v>60000</c:v>
                </c:pt>
                <c:pt idx="1">
                  <c:v>17000</c:v>
                </c:pt>
                <c:pt idx="2">
                  <c:v>29000</c:v>
                </c:pt>
                <c:pt idx="3">
                  <c:v>34000</c:v>
                </c:pt>
                <c:pt idx="4">
                  <c:v>1000</c:v>
                </c:pt>
              </c:numCache>
            </c:numRef>
          </c:val>
          <c:extLst>
            <c:ext xmlns:c16="http://schemas.microsoft.com/office/drawing/2014/chart" uri="{C3380CC4-5D6E-409C-BE32-E72D297353CC}">
              <c16:uniqueId val="{00000003-0B7D-42D7-A052-7749A44E77D7}"/>
            </c:ext>
          </c:extLst>
        </c:ser>
        <c:ser>
          <c:idx val="4"/>
          <c:order val="4"/>
          <c:tx>
            <c:strRef>
              <c:f>Sheet1!$F$1</c:f>
              <c:strCache>
                <c:ptCount val="1"/>
                <c:pt idx="0">
                  <c:v>Sky TV</c:v>
                </c:pt>
              </c:strCache>
            </c:strRef>
          </c:tx>
          <c:spPr>
            <a:solidFill>
              <a:srgbClr val="FAB903"/>
            </a:solidFill>
            <a:ln>
              <a:noFill/>
            </a:ln>
            <a:effectLst/>
          </c:spPr>
          <c:invertIfNegative val="0"/>
          <c:dLbls>
            <c:dLbl>
              <c:idx val="0"/>
              <c:layout>
                <c:manualLayout>
                  <c:x val="9.3750007689469127E-3"/>
                  <c:y val="8.264609812803334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CF5-4732-886D-4AD7C0B8CA7D}"/>
                </c:ext>
              </c:extLst>
            </c:dLbl>
            <c:dLbl>
              <c:idx val="1"/>
              <c:layout>
                <c:manualLayout>
                  <c:x val="6.2500005126312754E-3"/>
                  <c:y val="2.754869937601060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CF5-4732-886D-4AD7C0B8CA7D}"/>
                </c:ext>
              </c:extLst>
            </c:dLbl>
            <c:dLbl>
              <c:idx val="2"/>
              <c:layout>
                <c:manualLayout>
                  <c:x val="9.3750007689468364E-3"/>
                  <c:y val="8.264609812803334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CF5-4732-886D-4AD7C0B8CA7D}"/>
                </c:ext>
              </c:extLst>
            </c:dLbl>
            <c:dLbl>
              <c:idx val="3"/>
              <c:layout>
                <c:manualLayout>
                  <c:x val="7.2916672647363352E-3"/>
                  <c:y val="2.754869937601111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CF5-4732-886D-4AD7C0B8CA7D}"/>
                </c:ext>
              </c:extLst>
            </c:dLbl>
            <c:dLbl>
              <c:idx val="4"/>
              <c:layout>
                <c:manualLayout>
                  <c:x val="9.375000768946760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CF5-4732-886D-4AD7C0B8CA7D}"/>
                </c:ext>
              </c:extLst>
            </c:dLbl>
            <c:spPr>
              <a:noFill/>
              <a:ln>
                <a:noFill/>
              </a:ln>
              <a:effectLst/>
            </c:spPr>
            <c:txPr>
              <a:bodyPr rot="-2700000" spcFirstLastPara="1" vertOverflow="ellipsis" wrap="square" anchor="ctr" anchorCtr="1"/>
              <a:lstStyle/>
              <a:p>
                <a:pPr>
                  <a:defRPr sz="1000" b="1" i="0" u="none" strike="noStrike" kern="1200" baseline="0">
                    <a:solidFill>
                      <a:schemeClr val="bg2">
                        <a:lumMod val="1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July 2019</c:v>
                </c:pt>
                <c:pt idx="1">
                  <c:v>February 2020</c:v>
                </c:pt>
                <c:pt idx="2">
                  <c:v>February 2022</c:v>
                </c:pt>
                <c:pt idx="3">
                  <c:v>June 2023</c:v>
                </c:pt>
                <c:pt idx="4">
                  <c:v>August 2024</c:v>
                </c:pt>
              </c:strCache>
            </c:strRef>
          </c:cat>
          <c:val>
            <c:numRef>
              <c:f>Sheet1!$F$2:$F$6</c:f>
              <c:numCache>
                <c:formatCode>_(* #,##0_);_(* \(#,##0\);_(* "-"??_);_(@_)</c:formatCode>
                <c:ptCount val="5"/>
                <c:pt idx="0">
                  <c:v>68000</c:v>
                </c:pt>
                <c:pt idx="1">
                  <c:v>31000</c:v>
                </c:pt>
                <c:pt idx="2">
                  <c:v>26000</c:v>
                </c:pt>
                <c:pt idx="3">
                  <c:v>26000</c:v>
                </c:pt>
                <c:pt idx="4">
                  <c:v>15000</c:v>
                </c:pt>
              </c:numCache>
            </c:numRef>
          </c:val>
          <c:extLst>
            <c:ext xmlns:c16="http://schemas.microsoft.com/office/drawing/2014/chart" uri="{C3380CC4-5D6E-409C-BE32-E72D297353CC}">
              <c16:uniqueId val="{00000004-0B7D-42D7-A052-7749A44E77D7}"/>
            </c:ext>
          </c:extLst>
        </c:ser>
        <c:ser>
          <c:idx val="5"/>
          <c:order val="5"/>
          <c:tx>
            <c:strRef>
              <c:f>Sheet1!$G$1</c:f>
              <c:strCache>
                <c:ptCount val="1"/>
                <c:pt idx="0">
                  <c:v>Power TV</c:v>
                </c:pt>
              </c:strCache>
            </c:strRef>
          </c:tx>
          <c:spPr>
            <a:solidFill>
              <a:srgbClr val="ED7C17"/>
            </a:solidFill>
            <a:ln>
              <a:noFill/>
            </a:ln>
            <a:effectLst/>
          </c:spPr>
          <c:invertIfNegative val="0"/>
          <c:dLbls>
            <c:dLbl>
              <c:idx val="0"/>
              <c:layout>
                <c:manualLayout>
                  <c:x val="1.2500001025262513E-2"/>
                  <c:y val="5.509739875202121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CF5-4732-886D-4AD7C0B8CA7D}"/>
                </c:ext>
              </c:extLst>
            </c:dLbl>
            <c:dLbl>
              <c:idx val="1"/>
              <c:layout>
                <c:manualLayout>
                  <c:x val="1.1458334273157339E-2"/>
                  <c:y val="2.75486993760116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CF5-4732-886D-4AD7C0B8CA7D}"/>
                </c:ext>
              </c:extLst>
            </c:dLbl>
            <c:dLbl>
              <c:idx val="2"/>
              <c:layout>
                <c:manualLayout>
                  <c:x val="1.4583334529472899E-2"/>
                  <c:y val="1.10194797504044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CF5-4732-886D-4AD7C0B8CA7D}"/>
                </c:ext>
              </c:extLst>
            </c:dLbl>
            <c:dLbl>
              <c:idx val="3"/>
              <c:layout>
                <c:manualLayout>
                  <c:x val="1.2500001025262398E-2"/>
                  <c:y val="2.754869937601111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CF5-4732-886D-4AD7C0B8CA7D}"/>
                </c:ext>
              </c:extLst>
            </c:dLbl>
            <c:dLbl>
              <c:idx val="4"/>
              <c:layout>
                <c:manualLayout>
                  <c:x val="8.3333340168417012E-3"/>
                  <c:y val="2.754869937601111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CF5-4732-886D-4AD7C0B8CA7D}"/>
                </c:ext>
              </c:extLst>
            </c:dLbl>
            <c:spPr>
              <a:noFill/>
              <a:ln>
                <a:noFill/>
              </a:ln>
              <a:effectLst/>
            </c:spPr>
            <c:txPr>
              <a:bodyPr rot="-2700000" spcFirstLastPara="1" vertOverflow="ellipsis" wrap="square" anchor="ctr" anchorCtr="1"/>
              <a:lstStyle/>
              <a:p>
                <a:pPr>
                  <a:defRPr sz="1000" b="1" i="0" u="none" strike="noStrike" kern="1200" baseline="0">
                    <a:solidFill>
                      <a:schemeClr val="bg2">
                        <a:lumMod val="1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July 2019</c:v>
                </c:pt>
                <c:pt idx="1">
                  <c:v>February 2020</c:v>
                </c:pt>
                <c:pt idx="2">
                  <c:v>February 2022</c:v>
                </c:pt>
                <c:pt idx="3">
                  <c:v>June 2023</c:v>
                </c:pt>
                <c:pt idx="4">
                  <c:v>August 2024</c:v>
                </c:pt>
              </c:strCache>
            </c:strRef>
          </c:cat>
          <c:val>
            <c:numRef>
              <c:f>Sheet1!$G$2:$G$6</c:f>
              <c:numCache>
                <c:formatCode>_(* #,##0_);_(* \(#,##0\);_(* "-"??_);_(@_)</c:formatCode>
                <c:ptCount val="5"/>
                <c:pt idx="0">
                  <c:v>77000</c:v>
                </c:pt>
                <c:pt idx="1">
                  <c:v>38000</c:v>
                </c:pt>
                <c:pt idx="2">
                  <c:v>27000</c:v>
                </c:pt>
                <c:pt idx="3">
                  <c:v>23000</c:v>
                </c:pt>
                <c:pt idx="4">
                  <c:v>12000</c:v>
                </c:pt>
              </c:numCache>
            </c:numRef>
          </c:val>
          <c:extLst>
            <c:ext xmlns:c16="http://schemas.microsoft.com/office/drawing/2014/chart" uri="{C3380CC4-5D6E-409C-BE32-E72D297353CC}">
              <c16:uniqueId val="{00000005-0B7D-42D7-A052-7749A44E77D7}"/>
            </c:ext>
          </c:extLst>
        </c:ser>
        <c:ser>
          <c:idx val="6"/>
          <c:order val="6"/>
          <c:tx>
            <c:strRef>
              <c:f>Sheet1!$H$1</c:f>
              <c:strCache>
                <c:ptCount val="1"/>
                <c:pt idx="0">
                  <c:v>CU TV</c:v>
                </c:pt>
              </c:strCache>
            </c:strRef>
          </c:tx>
          <c:spPr>
            <a:solidFill>
              <a:srgbClr val="ED7C17">
                <a:lumMod val="50000"/>
              </a:srgbClr>
            </a:solidFill>
            <a:ln>
              <a:noFill/>
            </a:ln>
            <a:effectLst/>
          </c:spPr>
          <c:invertIfNegative val="0"/>
          <c:dLbls>
            <c:dLbl>
              <c:idx val="0"/>
              <c:layout>
                <c:manualLayout>
                  <c:x val="6.2500005126312373E-3"/>
                  <c:y val="2.754869937601111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CF5-4732-886D-4AD7C0B8CA7D}"/>
                </c:ext>
              </c:extLst>
            </c:dLbl>
            <c:dLbl>
              <c:idx val="1"/>
              <c:layout>
                <c:manualLayout>
                  <c:x val="9.3750007689469127E-3"/>
                  <c:y val="8.264609812803334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CF5-4732-886D-4AD7C0B8CA7D}"/>
                </c:ext>
              </c:extLst>
            </c:dLbl>
            <c:dLbl>
              <c:idx val="3"/>
              <c:layout>
                <c:manualLayout>
                  <c:x val="4.1666670084208506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CF5-4732-886D-4AD7C0B8CA7D}"/>
                </c:ext>
              </c:extLst>
            </c:dLbl>
            <c:dLbl>
              <c:idx val="4"/>
              <c:layout>
                <c:manualLayout>
                  <c:x val="1.041666752105212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CF5-4732-886D-4AD7C0B8CA7D}"/>
                </c:ext>
              </c:extLst>
            </c:dLbl>
            <c:spPr>
              <a:noFill/>
              <a:ln>
                <a:noFill/>
              </a:ln>
              <a:effectLst/>
            </c:spPr>
            <c:txPr>
              <a:bodyPr rot="-2700000" spcFirstLastPara="1" vertOverflow="ellipsis" wrap="square" anchor="ctr" anchorCtr="1"/>
              <a:lstStyle/>
              <a:p>
                <a:pPr>
                  <a:defRPr sz="1000" b="1" i="0" u="none" strike="noStrike" kern="1200" baseline="0">
                    <a:solidFill>
                      <a:schemeClr val="bg2">
                        <a:lumMod val="1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July 2019</c:v>
                </c:pt>
                <c:pt idx="1">
                  <c:v>February 2020</c:v>
                </c:pt>
                <c:pt idx="2">
                  <c:v>February 2022</c:v>
                </c:pt>
                <c:pt idx="3">
                  <c:v>June 2023</c:v>
                </c:pt>
                <c:pt idx="4">
                  <c:v>August 2024</c:v>
                </c:pt>
              </c:strCache>
            </c:strRef>
          </c:cat>
          <c:val>
            <c:numRef>
              <c:f>Sheet1!$H$2:$H$6</c:f>
              <c:numCache>
                <c:formatCode>_(* #,##0_);_(* \(#,##0\);_(* "-"??_);_(@_)</c:formatCode>
                <c:ptCount val="5"/>
                <c:pt idx="0">
                  <c:v>17000</c:v>
                </c:pt>
                <c:pt idx="1">
                  <c:v>20000</c:v>
                </c:pt>
                <c:pt idx="2">
                  <c:v>8000</c:v>
                </c:pt>
                <c:pt idx="3">
                  <c:v>11000</c:v>
                </c:pt>
                <c:pt idx="4">
                  <c:v>0</c:v>
                </c:pt>
              </c:numCache>
            </c:numRef>
          </c:val>
          <c:extLst>
            <c:ext xmlns:c16="http://schemas.microsoft.com/office/drawing/2014/chart" uri="{C3380CC4-5D6E-409C-BE32-E72D297353CC}">
              <c16:uniqueId val="{00000006-0B7D-42D7-A052-7749A44E77D7}"/>
            </c:ext>
          </c:extLst>
        </c:ser>
        <c:ser>
          <c:idx val="7"/>
          <c:order val="7"/>
          <c:tx>
            <c:strRef>
              <c:f>Sheet1!$I$1</c:f>
              <c:strCache>
                <c:ptCount val="1"/>
                <c:pt idx="0">
                  <c:v>TAMMA TV</c:v>
                </c:pt>
              </c:strCache>
            </c:strRef>
          </c:tx>
          <c:spPr>
            <a:solidFill>
              <a:schemeClr val="accent2">
                <a:lumMod val="60000"/>
              </a:schemeClr>
            </a:solidFill>
            <a:ln>
              <a:noFill/>
            </a:ln>
            <a:effectLst/>
          </c:spPr>
          <c:invertIfNegative val="0"/>
          <c:cat>
            <c:strRef>
              <c:f>Sheet1!$A$2:$A$6</c:f>
              <c:strCache>
                <c:ptCount val="5"/>
                <c:pt idx="0">
                  <c:v>July 2019</c:v>
                </c:pt>
                <c:pt idx="1">
                  <c:v>February 2020</c:v>
                </c:pt>
                <c:pt idx="2">
                  <c:v>February 2022</c:v>
                </c:pt>
                <c:pt idx="3">
                  <c:v>June 2023</c:v>
                </c:pt>
                <c:pt idx="4">
                  <c:v>August 2024</c:v>
                </c:pt>
              </c:strCache>
            </c:strRef>
          </c:cat>
          <c:val>
            <c:numRef>
              <c:f>Sheet1!$I$2:$I$6</c:f>
              <c:numCache>
                <c:formatCode>_(* #,##0_);_(* \(#,##0\);_(* "-"??_);_(@_)</c:formatCode>
                <c:ptCount val="5"/>
                <c:pt idx="0">
                  <c:v>0</c:v>
                </c:pt>
                <c:pt idx="1">
                  <c:v>0</c:v>
                </c:pt>
                <c:pt idx="2">
                  <c:v>0</c:v>
                </c:pt>
                <c:pt idx="3">
                  <c:v>0</c:v>
                </c:pt>
                <c:pt idx="4">
                  <c:v>18000</c:v>
                </c:pt>
              </c:numCache>
            </c:numRef>
          </c:val>
          <c:extLst>
            <c:ext xmlns:c16="http://schemas.microsoft.com/office/drawing/2014/chart" uri="{C3380CC4-5D6E-409C-BE32-E72D297353CC}">
              <c16:uniqueId val="{00000000-B042-4DD3-A8D7-1AC862E77A7B}"/>
            </c:ext>
          </c:extLst>
        </c:ser>
        <c:dLbls>
          <c:showLegendKey val="0"/>
          <c:showVal val="0"/>
          <c:showCatName val="0"/>
          <c:showSerName val="0"/>
          <c:showPercent val="0"/>
          <c:showBubbleSize val="0"/>
        </c:dLbls>
        <c:gapWidth val="199"/>
        <c:axId val="-1313597360"/>
        <c:axId val="-1313602800"/>
      </c:barChart>
      <c:catAx>
        <c:axId val="-1313597360"/>
        <c:scaling>
          <c:orientation val="minMax"/>
        </c:scaling>
        <c:delete val="0"/>
        <c:axPos val="b"/>
        <c:numFmt formatCode="General" sourceLinked="1"/>
        <c:majorTickMark val="none"/>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1197" b="0" i="0" u="none" strike="noStrike" kern="1200" cap="none" spc="0" normalizeH="0" baseline="0">
                <a:solidFill>
                  <a:schemeClr val="bg2">
                    <a:lumMod val="10000"/>
                  </a:schemeClr>
                </a:solidFill>
                <a:latin typeface="+mn-lt"/>
                <a:ea typeface="+mn-ea"/>
                <a:cs typeface="+mn-cs"/>
              </a:defRPr>
            </a:pPr>
            <a:endParaRPr lang="en-US"/>
          </a:p>
        </c:txPr>
        <c:crossAx val="-1313602800"/>
        <c:crosses val="autoZero"/>
        <c:auto val="1"/>
        <c:lblAlgn val="ctr"/>
        <c:lblOffset val="100"/>
        <c:noMultiLvlLbl val="0"/>
      </c:catAx>
      <c:valAx>
        <c:axId val="-1313602800"/>
        <c:scaling>
          <c:orientation val="minMax"/>
        </c:scaling>
        <c:delete val="0"/>
        <c:axPos val="l"/>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131359736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bg2">
              <a:lumMod val="10000"/>
            </a:schemeClr>
          </a:solidFill>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Primetime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LNTV</c:v>
                </c:pt>
                <c:pt idx="1">
                  <c:v>Spoon TV</c:v>
                </c:pt>
                <c:pt idx="2">
                  <c:v>TAMMA TV</c:v>
                </c:pt>
                <c:pt idx="3">
                  <c:v>KMTV</c:v>
                </c:pt>
                <c:pt idx="4">
                  <c:v>Sky TV</c:v>
                </c:pt>
                <c:pt idx="5">
                  <c:v>Power TV</c:v>
                </c:pt>
                <c:pt idx="6">
                  <c:v>FORTUNE TV</c:v>
                </c:pt>
                <c:pt idx="7">
                  <c:v>Women TV</c:v>
                </c:pt>
                <c:pt idx="8">
                  <c:v>Bbc</c:v>
                </c:pt>
              </c:strCache>
            </c:strRef>
          </c:cat>
          <c:val>
            <c:numRef>
              <c:f>Sheet1!$B$2:$B$10</c:f>
              <c:numCache>
                <c:formatCode>_(* #,##0_);_(* \(#,##0\);_(* "-"??_);_(@_)</c:formatCode>
                <c:ptCount val="9"/>
                <c:pt idx="0">
                  <c:v>142000</c:v>
                </c:pt>
                <c:pt idx="1">
                  <c:v>91000</c:v>
                </c:pt>
                <c:pt idx="2">
                  <c:v>30000</c:v>
                </c:pt>
                <c:pt idx="3">
                  <c:v>27000</c:v>
                </c:pt>
                <c:pt idx="4">
                  <c:v>19000</c:v>
                </c:pt>
                <c:pt idx="5">
                  <c:v>18000</c:v>
                </c:pt>
                <c:pt idx="6">
                  <c:v>13000</c:v>
                </c:pt>
                <c:pt idx="7">
                  <c:v>8000</c:v>
                </c:pt>
                <c:pt idx="8">
                  <c:v>5000</c:v>
                </c:pt>
              </c:numCache>
            </c:numRef>
          </c:val>
          <c:extLst>
            <c:ext xmlns:c16="http://schemas.microsoft.com/office/drawing/2014/chart" uri="{C3380CC4-5D6E-409C-BE32-E72D297353CC}">
              <c16:uniqueId val="{00000000-9F3C-0B4C-9FB1-93B4A5689398}"/>
            </c:ext>
          </c:extLst>
        </c:ser>
        <c:dLbls>
          <c:dLblPos val="outEnd"/>
          <c:showLegendKey val="0"/>
          <c:showVal val="1"/>
          <c:showCatName val="0"/>
          <c:showSerName val="0"/>
          <c:showPercent val="0"/>
          <c:showBubbleSize val="0"/>
        </c:dLbls>
        <c:gapWidth val="219"/>
        <c:overlap val="-27"/>
        <c:axId val="404844816"/>
        <c:axId val="536454560"/>
      </c:barChart>
      <c:catAx>
        <c:axId val="404844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536454560"/>
        <c:crosses val="autoZero"/>
        <c:auto val="1"/>
        <c:lblAlgn val="ctr"/>
        <c:lblOffset val="100"/>
        <c:noMultiLvlLbl val="0"/>
      </c:catAx>
      <c:valAx>
        <c:axId val="536454560"/>
        <c:scaling>
          <c:orientation val="minMax"/>
        </c:scaling>
        <c:delete val="0"/>
        <c:axPos val="l"/>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04844816"/>
        <c:crosses val="autoZero"/>
        <c:crossBetween val="between"/>
      </c:valAx>
      <c:spPr>
        <a:noFill/>
        <a:ln>
          <a:noFill/>
        </a:ln>
        <a:effectLst/>
      </c:spPr>
    </c:plotArea>
    <c:plotVisOnly val="1"/>
    <c:dispBlanksAs val="gap"/>
    <c:showDLblsOverMax val="0"/>
    <c:extLst/>
  </c:chart>
  <c:spPr>
    <a:noFill/>
    <a:ln>
      <a:noFill/>
    </a:ln>
    <a:effectLst/>
  </c:spPr>
  <c:txPr>
    <a:bodyPr/>
    <a:lstStyle/>
    <a:p>
      <a:pPr>
        <a:defRPr>
          <a:solidFill>
            <a:schemeClr val="tx1"/>
          </a:solidFill>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0"/>
    <c:plotArea>
      <c:layout>
        <c:manualLayout>
          <c:layoutTarget val="inner"/>
          <c:xMode val="edge"/>
          <c:yMode val="edge"/>
          <c:x val="5.9779937664041993E-2"/>
          <c:y val="0.16293775859443502"/>
          <c:w val="0.94918047225013935"/>
          <c:h val="0.66189459563932285"/>
        </c:manualLayout>
      </c:layout>
      <c:barChart>
        <c:barDir val="col"/>
        <c:grouping val="clustered"/>
        <c:varyColors val="0"/>
        <c:ser>
          <c:idx val="0"/>
          <c:order val="0"/>
          <c:tx>
            <c:strRef>
              <c:f>Sheet1!$B$1</c:f>
              <c:strCache>
                <c:ptCount val="1"/>
                <c:pt idx="0">
                  <c:v>LNTV</c:v>
                </c:pt>
              </c:strCache>
            </c:strRef>
          </c:tx>
          <c:spPr>
            <a:solidFill>
              <a:srgbClr val="458F99"/>
            </a:solidFill>
            <a:ln>
              <a:noFill/>
            </a:ln>
            <a:effectLst/>
          </c:spPr>
          <c:invertIfNegative val="0"/>
          <c:dLbls>
            <c:spPr>
              <a:noFill/>
              <a:ln>
                <a:noFill/>
              </a:ln>
              <a:effectLst/>
            </c:spPr>
            <c:txPr>
              <a:bodyPr rot="-2700000" spcFirstLastPara="1" vertOverflow="ellipsis" wrap="square" anchor="ctr" anchorCtr="1"/>
              <a:lstStyle/>
              <a:p>
                <a:pPr>
                  <a:defRPr sz="1000" b="1" i="0" u="none" strike="noStrike" kern="1200" baseline="0">
                    <a:solidFill>
                      <a:schemeClr val="bg2">
                        <a:lumMod val="1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July 2019</c:v>
                </c:pt>
                <c:pt idx="1">
                  <c:v>February 2020</c:v>
                </c:pt>
                <c:pt idx="2">
                  <c:v>February 2022</c:v>
                </c:pt>
                <c:pt idx="3">
                  <c:v>June 2023</c:v>
                </c:pt>
                <c:pt idx="4">
                  <c:v>August 2024</c:v>
                </c:pt>
              </c:strCache>
            </c:strRef>
          </c:cat>
          <c:val>
            <c:numRef>
              <c:f>Sheet1!$B$2:$B$6</c:f>
              <c:numCache>
                <c:formatCode>_(* #,##0_);_(* \(#,##0\);_(* "-"??_);_(@_)</c:formatCode>
                <c:ptCount val="5"/>
                <c:pt idx="0">
                  <c:v>55000</c:v>
                </c:pt>
                <c:pt idx="1">
                  <c:v>64000</c:v>
                </c:pt>
                <c:pt idx="2">
                  <c:v>26000</c:v>
                </c:pt>
                <c:pt idx="3">
                  <c:v>41000</c:v>
                </c:pt>
                <c:pt idx="4">
                  <c:v>50000</c:v>
                </c:pt>
              </c:numCache>
            </c:numRef>
          </c:val>
          <c:extLst>
            <c:ext xmlns:c16="http://schemas.microsoft.com/office/drawing/2014/chart" uri="{C3380CC4-5D6E-409C-BE32-E72D297353CC}">
              <c16:uniqueId val="{00000000-0B7D-42D7-A052-7749A44E77D7}"/>
            </c:ext>
          </c:extLst>
        </c:ser>
        <c:ser>
          <c:idx val="1"/>
          <c:order val="1"/>
          <c:tx>
            <c:strRef>
              <c:f>Sheet1!$C$1</c:f>
              <c:strCache>
                <c:ptCount val="1"/>
                <c:pt idx="0">
                  <c:v>Spoon TV</c:v>
                </c:pt>
              </c:strCache>
            </c:strRef>
          </c:tx>
          <c:spPr>
            <a:solidFill>
              <a:srgbClr val="75B2BB"/>
            </a:solidFill>
            <a:ln>
              <a:noFill/>
            </a:ln>
            <a:effectLst/>
          </c:spPr>
          <c:invertIfNegative val="0"/>
          <c:dLbls>
            <c:dLbl>
              <c:idx val="3"/>
              <c:layout>
                <c:manualLayout>
                  <c:x val="7.2916672647364879E-3"/>
                  <c:y val="2.754869937601111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CF5-4732-886D-4AD7C0B8CA7D}"/>
                </c:ext>
              </c:extLst>
            </c:dLbl>
            <c:dLbl>
              <c:idx val="4"/>
              <c:layout>
                <c:manualLayout>
                  <c:x val="7.2916672647364879E-3"/>
                  <c:y val="5.509739875202273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DCF5-4732-886D-4AD7C0B8CA7D}"/>
                </c:ext>
              </c:extLst>
            </c:dLbl>
            <c:spPr>
              <a:noFill/>
              <a:ln>
                <a:noFill/>
              </a:ln>
              <a:effectLst/>
            </c:spPr>
            <c:txPr>
              <a:bodyPr rot="-2700000" spcFirstLastPara="1" vertOverflow="ellipsis" wrap="square" anchor="ctr" anchorCtr="1"/>
              <a:lstStyle/>
              <a:p>
                <a:pPr>
                  <a:defRPr sz="1050" b="1" i="0" u="none" strike="noStrike" kern="1200" baseline="0">
                    <a:solidFill>
                      <a:schemeClr val="bg2">
                        <a:lumMod val="1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July 2019</c:v>
                </c:pt>
                <c:pt idx="1">
                  <c:v>February 2020</c:v>
                </c:pt>
                <c:pt idx="2">
                  <c:v>February 2022</c:v>
                </c:pt>
                <c:pt idx="3">
                  <c:v>June 2023</c:v>
                </c:pt>
                <c:pt idx="4">
                  <c:v>August 2024</c:v>
                </c:pt>
              </c:strCache>
            </c:strRef>
          </c:cat>
          <c:val>
            <c:numRef>
              <c:f>Sheet1!$C$2:$C$6</c:f>
              <c:numCache>
                <c:formatCode>_(* #,##0_);_(* \(#,##0\);_(* "-"??_);_(@_)</c:formatCode>
                <c:ptCount val="5"/>
                <c:pt idx="0">
                  <c:v>0</c:v>
                </c:pt>
                <c:pt idx="1">
                  <c:v>0</c:v>
                </c:pt>
                <c:pt idx="2">
                  <c:v>31000</c:v>
                </c:pt>
                <c:pt idx="3">
                  <c:v>34000</c:v>
                </c:pt>
                <c:pt idx="4">
                  <c:v>43000</c:v>
                </c:pt>
              </c:numCache>
            </c:numRef>
          </c:val>
          <c:extLst>
            <c:ext xmlns:c16="http://schemas.microsoft.com/office/drawing/2014/chart" uri="{C3380CC4-5D6E-409C-BE32-E72D297353CC}">
              <c16:uniqueId val="{00000001-0B7D-42D7-A052-7749A44E77D7}"/>
            </c:ext>
          </c:extLst>
        </c:ser>
        <c:ser>
          <c:idx val="2"/>
          <c:order val="2"/>
          <c:tx>
            <c:strRef>
              <c:f>Sheet1!$D$1</c:f>
              <c:strCache>
                <c:ptCount val="1"/>
                <c:pt idx="0">
                  <c:v>KMTV</c:v>
                </c:pt>
              </c:strCache>
            </c:strRef>
          </c:tx>
          <c:spPr>
            <a:solidFill>
              <a:srgbClr val="9ED6E3"/>
            </a:solidFill>
            <a:ln>
              <a:noFill/>
            </a:ln>
            <a:effectLst/>
          </c:spPr>
          <c:invertIfNegative val="0"/>
          <c:dLbls>
            <c:dLbl>
              <c:idx val="2"/>
              <c:layout>
                <c:manualLayout>
                  <c:x val="7.2916672647364879E-3"/>
                  <c:y val="1.14574389948152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3C5-43BC-9A57-C61546BE585B}"/>
                </c:ext>
              </c:extLst>
            </c:dLbl>
            <c:dLbl>
              <c:idx val="3"/>
              <c:layout>
                <c:manualLayout>
                  <c:x val="7.2916672647364116E-3"/>
                  <c:y val="1.10194797504044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2B4-4608-B26D-7A2FCDE4D088}"/>
                </c:ext>
              </c:extLst>
            </c:dLbl>
            <c:dLbl>
              <c:idx val="4"/>
              <c:layout>
                <c:manualLayout>
                  <c:x val="8.3333340168417012E-3"/>
                  <c:y val="8.264609812803334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CF5-4732-886D-4AD7C0B8CA7D}"/>
                </c:ext>
              </c:extLst>
            </c:dLbl>
            <c:spPr>
              <a:noFill/>
              <a:ln>
                <a:noFill/>
              </a:ln>
              <a:effectLst/>
            </c:spPr>
            <c:txPr>
              <a:bodyPr rot="-2700000" spcFirstLastPara="1" vertOverflow="ellipsis" wrap="square" anchor="ctr" anchorCtr="1"/>
              <a:lstStyle/>
              <a:p>
                <a:pPr>
                  <a:defRPr sz="1000" b="1" i="0" u="none" strike="noStrike" kern="1200" baseline="0">
                    <a:solidFill>
                      <a:schemeClr val="bg2">
                        <a:lumMod val="1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July 2019</c:v>
                </c:pt>
                <c:pt idx="1">
                  <c:v>February 2020</c:v>
                </c:pt>
                <c:pt idx="2">
                  <c:v>February 2022</c:v>
                </c:pt>
                <c:pt idx="3">
                  <c:v>June 2023</c:v>
                </c:pt>
                <c:pt idx="4">
                  <c:v>August 2024</c:v>
                </c:pt>
              </c:strCache>
            </c:strRef>
          </c:cat>
          <c:val>
            <c:numRef>
              <c:f>Sheet1!$D$2:$D$6</c:f>
              <c:numCache>
                <c:formatCode>_(* #,##0_);_(* \(#,##0\);_(* "-"??_);_(@_)</c:formatCode>
                <c:ptCount val="5"/>
                <c:pt idx="0">
                  <c:v>52000</c:v>
                </c:pt>
                <c:pt idx="1">
                  <c:v>56000</c:v>
                </c:pt>
                <c:pt idx="2">
                  <c:v>19000</c:v>
                </c:pt>
                <c:pt idx="3">
                  <c:v>30000</c:v>
                </c:pt>
                <c:pt idx="4">
                  <c:v>18000</c:v>
                </c:pt>
              </c:numCache>
            </c:numRef>
          </c:val>
          <c:extLst>
            <c:ext xmlns:c16="http://schemas.microsoft.com/office/drawing/2014/chart" uri="{C3380CC4-5D6E-409C-BE32-E72D297353CC}">
              <c16:uniqueId val="{00000002-0B7D-42D7-A052-7749A44E77D7}"/>
            </c:ext>
          </c:extLst>
        </c:ser>
        <c:ser>
          <c:idx val="3"/>
          <c:order val="3"/>
          <c:tx>
            <c:strRef>
              <c:f>Sheet1!$E$1</c:f>
              <c:strCache>
                <c:ptCount val="1"/>
                <c:pt idx="0">
                  <c:v>Real TV</c:v>
                </c:pt>
              </c:strCache>
            </c:strRef>
          </c:tx>
          <c:spPr>
            <a:solidFill>
              <a:srgbClr val="3D9A66"/>
            </a:solidFill>
            <a:ln>
              <a:noFill/>
            </a:ln>
            <a:effectLst/>
          </c:spPr>
          <c:invertIfNegative val="0"/>
          <c:dLbls>
            <c:dLbl>
              <c:idx val="3"/>
              <c:layout>
                <c:manualLayout>
                  <c:x val="3.1250002563156377E-3"/>
                  <c:y val="-2.754869937601212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CF5-4732-886D-4AD7C0B8CA7D}"/>
                </c:ext>
              </c:extLst>
            </c:dLbl>
            <c:dLbl>
              <c:idx val="4"/>
              <c:layout>
                <c:manualLayout>
                  <c:x val="7.2916672647364879E-3"/>
                  <c:y val="2.754869937601111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CF5-4732-886D-4AD7C0B8CA7D}"/>
                </c:ext>
              </c:extLst>
            </c:dLbl>
            <c:spPr>
              <a:noFill/>
              <a:ln>
                <a:noFill/>
              </a:ln>
              <a:effectLst/>
            </c:spPr>
            <c:txPr>
              <a:bodyPr rot="-2700000" spcFirstLastPara="1" vertOverflow="ellipsis" wrap="square" anchor="ctr" anchorCtr="1"/>
              <a:lstStyle/>
              <a:p>
                <a:pPr>
                  <a:defRPr sz="1000" b="1" i="0" u="none" strike="noStrike" kern="1200" baseline="0">
                    <a:solidFill>
                      <a:schemeClr val="bg2">
                        <a:lumMod val="1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July 2019</c:v>
                </c:pt>
                <c:pt idx="1">
                  <c:v>February 2020</c:v>
                </c:pt>
                <c:pt idx="2">
                  <c:v>February 2022</c:v>
                </c:pt>
                <c:pt idx="3">
                  <c:v>June 2023</c:v>
                </c:pt>
                <c:pt idx="4">
                  <c:v>August 2024</c:v>
                </c:pt>
              </c:strCache>
            </c:strRef>
          </c:cat>
          <c:val>
            <c:numRef>
              <c:f>Sheet1!$E$2:$E$6</c:f>
              <c:numCache>
                <c:formatCode>_(* #,##0_);_(* \(#,##0\);_(* "-"??_);_(@_)</c:formatCode>
                <c:ptCount val="5"/>
                <c:pt idx="0">
                  <c:v>0</c:v>
                </c:pt>
                <c:pt idx="1">
                  <c:v>0</c:v>
                </c:pt>
                <c:pt idx="2">
                  <c:v>8000</c:v>
                </c:pt>
                <c:pt idx="3">
                  <c:v>15000</c:v>
                </c:pt>
                <c:pt idx="4">
                  <c:v>0</c:v>
                </c:pt>
              </c:numCache>
            </c:numRef>
          </c:val>
          <c:extLst>
            <c:ext xmlns:c16="http://schemas.microsoft.com/office/drawing/2014/chart" uri="{C3380CC4-5D6E-409C-BE32-E72D297353CC}">
              <c16:uniqueId val="{00000003-0B7D-42D7-A052-7749A44E77D7}"/>
            </c:ext>
          </c:extLst>
        </c:ser>
        <c:ser>
          <c:idx val="4"/>
          <c:order val="4"/>
          <c:tx>
            <c:strRef>
              <c:f>Sheet1!$F$1</c:f>
              <c:strCache>
                <c:ptCount val="1"/>
                <c:pt idx="0">
                  <c:v>Sky TV</c:v>
                </c:pt>
              </c:strCache>
            </c:strRef>
          </c:tx>
          <c:spPr>
            <a:solidFill>
              <a:srgbClr val="FAB903"/>
            </a:solidFill>
            <a:ln>
              <a:noFill/>
            </a:ln>
            <a:effectLst/>
          </c:spPr>
          <c:invertIfNegative val="0"/>
          <c:dLbls>
            <c:dLbl>
              <c:idx val="0"/>
              <c:layout>
                <c:manualLayout>
                  <c:x val="9.3750007689469127E-3"/>
                  <c:y val="8.264609812803334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CF5-4732-886D-4AD7C0B8CA7D}"/>
                </c:ext>
              </c:extLst>
            </c:dLbl>
            <c:dLbl>
              <c:idx val="1"/>
              <c:layout>
                <c:manualLayout>
                  <c:x val="6.2500005126312754E-3"/>
                  <c:y val="2.754869937601060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CF5-4732-886D-4AD7C0B8CA7D}"/>
                </c:ext>
              </c:extLst>
            </c:dLbl>
            <c:dLbl>
              <c:idx val="2"/>
              <c:layout>
                <c:manualLayout>
                  <c:x val="9.3750007689468364E-3"/>
                  <c:y val="8.264609812803334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CF5-4732-886D-4AD7C0B8CA7D}"/>
                </c:ext>
              </c:extLst>
            </c:dLbl>
            <c:dLbl>
              <c:idx val="3"/>
              <c:layout>
                <c:manualLayout>
                  <c:x val="8.3333340168415485E-3"/>
                  <c:y val="2.754869937601111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CF5-4732-886D-4AD7C0B8CA7D}"/>
                </c:ext>
              </c:extLst>
            </c:dLbl>
            <c:dLbl>
              <c:idx val="4"/>
              <c:layout>
                <c:manualLayout>
                  <c:x val="9.375000768946760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CF5-4732-886D-4AD7C0B8CA7D}"/>
                </c:ext>
              </c:extLst>
            </c:dLbl>
            <c:spPr>
              <a:noFill/>
              <a:ln>
                <a:noFill/>
              </a:ln>
              <a:effectLst/>
            </c:spPr>
            <c:txPr>
              <a:bodyPr rot="-2700000" spcFirstLastPara="1" vertOverflow="ellipsis" wrap="square" anchor="ctr" anchorCtr="1"/>
              <a:lstStyle/>
              <a:p>
                <a:pPr>
                  <a:defRPr sz="1000" b="1" i="0" u="none" strike="noStrike" kern="1200" baseline="0">
                    <a:solidFill>
                      <a:schemeClr val="bg2">
                        <a:lumMod val="1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July 2019</c:v>
                </c:pt>
                <c:pt idx="1">
                  <c:v>February 2020</c:v>
                </c:pt>
                <c:pt idx="2">
                  <c:v>February 2022</c:v>
                </c:pt>
                <c:pt idx="3">
                  <c:v>June 2023</c:v>
                </c:pt>
                <c:pt idx="4">
                  <c:v>August 2024</c:v>
                </c:pt>
              </c:strCache>
            </c:strRef>
          </c:cat>
          <c:val>
            <c:numRef>
              <c:f>Sheet1!$F$2:$F$6</c:f>
              <c:numCache>
                <c:formatCode>_(* #,##0_);_(* \(#,##0\);_(* "-"??_);_(@_)</c:formatCode>
                <c:ptCount val="5"/>
                <c:pt idx="0">
                  <c:v>68000</c:v>
                </c:pt>
                <c:pt idx="1">
                  <c:v>30000</c:v>
                </c:pt>
                <c:pt idx="2">
                  <c:v>16000</c:v>
                </c:pt>
                <c:pt idx="3">
                  <c:v>9000</c:v>
                </c:pt>
                <c:pt idx="4">
                  <c:v>10000</c:v>
                </c:pt>
              </c:numCache>
            </c:numRef>
          </c:val>
          <c:extLst>
            <c:ext xmlns:c16="http://schemas.microsoft.com/office/drawing/2014/chart" uri="{C3380CC4-5D6E-409C-BE32-E72D297353CC}">
              <c16:uniqueId val="{00000004-0B7D-42D7-A052-7749A44E77D7}"/>
            </c:ext>
          </c:extLst>
        </c:ser>
        <c:ser>
          <c:idx val="5"/>
          <c:order val="5"/>
          <c:tx>
            <c:strRef>
              <c:f>Sheet1!$G$1</c:f>
              <c:strCache>
                <c:ptCount val="1"/>
                <c:pt idx="0">
                  <c:v>Power TV</c:v>
                </c:pt>
              </c:strCache>
            </c:strRef>
          </c:tx>
          <c:spPr>
            <a:solidFill>
              <a:srgbClr val="ED7C17"/>
            </a:solidFill>
            <a:ln>
              <a:noFill/>
            </a:ln>
            <a:effectLst/>
          </c:spPr>
          <c:invertIfNegative val="0"/>
          <c:dLbls>
            <c:dLbl>
              <c:idx val="0"/>
              <c:layout>
                <c:manualLayout>
                  <c:x val="1.2500001025262513E-2"/>
                  <c:y val="5.509739875202121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CF5-4732-886D-4AD7C0B8CA7D}"/>
                </c:ext>
              </c:extLst>
            </c:dLbl>
            <c:dLbl>
              <c:idx val="1"/>
              <c:layout>
                <c:manualLayout>
                  <c:x val="1.1458334273157339E-2"/>
                  <c:y val="2.75486993760116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CF5-4732-886D-4AD7C0B8CA7D}"/>
                </c:ext>
              </c:extLst>
            </c:dLbl>
            <c:dLbl>
              <c:idx val="2"/>
              <c:layout>
                <c:manualLayout>
                  <c:x val="7.2916672647364879E-3"/>
                  <c:y val="1.10194797504044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CF5-4732-886D-4AD7C0B8CA7D}"/>
                </c:ext>
              </c:extLst>
            </c:dLbl>
            <c:dLbl>
              <c:idx val="3"/>
              <c:layout>
                <c:manualLayout>
                  <c:x val="7.291667264736487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CF5-4732-886D-4AD7C0B8CA7D}"/>
                </c:ext>
              </c:extLst>
            </c:dLbl>
            <c:dLbl>
              <c:idx val="4"/>
              <c:layout>
                <c:manualLayout>
                  <c:x val="8.3333340168417012E-3"/>
                  <c:y val="2.754869937601111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CF5-4732-886D-4AD7C0B8CA7D}"/>
                </c:ext>
              </c:extLst>
            </c:dLbl>
            <c:spPr>
              <a:noFill/>
              <a:ln>
                <a:noFill/>
              </a:ln>
              <a:effectLst/>
            </c:spPr>
            <c:txPr>
              <a:bodyPr rot="-2700000" spcFirstLastPara="1" vertOverflow="ellipsis" wrap="square" anchor="ctr" anchorCtr="1"/>
              <a:lstStyle/>
              <a:p>
                <a:pPr>
                  <a:defRPr sz="1000" b="1" i="0" u="none" strike="noStrike" kern="1200" baseline="0">
                    <a:solidFill>
                      <a:schemeClr val="bg2">
                        <a:lumMod val="1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July 2019</c:v>
                </c:pt>
                <c:pt idx="1">
                  <c:v>February 2020</c:v>
                </c:pt>
                <c:pt idx="2">
                  <c:v>February 2022</c:v>
                </c:pt>
                <c:pt idx="3">
                  <c:v>June 2023</c:v>
                </c:pt>
                <c:pt idx="4">
                  <c:v>August 2024</c:v>
                </c:pt>
              </c:strCache>
            </c:strRef>
          </c:cat>
          <c:val>
            <c:numRef>
              <c:f>Sheet1!$G$2:$G$6</c:f>
              <c:numCache>
                <c:formatCode>_(* #,##0_);_(* \(#,##0\);_(* "-"??_);_(@_)</c:formatCode>
                <c:ptCount val="5"/>
                <c:pt idx="0">
                  <c:v>29000</c:v>
                </c:pt>
                <c:pt idx="1">
                  <c:v>18000</c:v>
                </c:pt>
                <c:pt idx="2">
                  <c:v>9000</c:v>
                </c:pt>
                <c:pt idx="3">
                  <c:v>8000</c:v>
                </c:pt>
                <c:pt idx="4">
                  <c:v>7000</c:v>
                </c:pt>
              </c:numCache>
            </c:numRef>
          </c:val>
          <c:extLst>
            <c:ext xmlns:c16="http://schemas.microsoft.com/office/drawing/2014/chart" uri="{C3380CC4-5D6E-409C-BE32-E72D297353CC}">
              <c16:uniqueId val="{00000005-0B7D-42D7-A052-7749A44E77D7}"/>
            </c:ext>
          </c:extLst>
        </c:ser>
        <c:ser>
          <c:idx val="6"/>
          <c:order val="6"/>
          <c:tx>
            <c:strRef>
              <c:f>Sheet1!$H$1</c:f>
              <c:strCache>
                <c:ptCount val="1"/>
                <c:pt idx="0">
                  <c:v>CU TV</c:v>
                </c:pt>
              </c:strCache>
            </c:strRef>
          </c:tx>
          <c:spPr>
            <a:solidFill>
              <a:srgbClr val="ED7C17">
                <a:lumMod val="50000"/>
              </a:srgbClr>
            </a:solidFill>
            <a:ln>
              <a:noFill/>
            </a:ln>
            <a:effectLst/>
          </c:spPr>
          <c:invertIfNegative val="0"/>
          <c:dLbls>
            <c:dLbl>
              <c:idx val="0"/>
              <c:layout>
                <c:manualLayout>
                  <c:x val="6.2500005126312373E-3"/>
                  <c:y val="2.754869937601111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CF5-4732-886D-4AD7C0B8CA7D}"/>
                </c:ext>
              </c:extLst>
            </c:dLbl>
            <c:dLbl>
              <c:idx val="1"/>
              <c:layout>
                <c:manualLayout>
                  <c:x val="9.3750007689469127E-3"/>
                  <c:y val="8.264609812803334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CF5-4732-886D-4AD7C0B8CA7D}"/>
                </c:ext>
              </c:extLst>
            </c:dLbl>
            <c:dLbl>
              <c:idx val="2"/>
              <c:layout>
                <c:manualLayout>
                  <c:x val="5.208333760526063E-3"/>
                  <c:y val="8.264609812803334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2B4-4608-B26D-7A2FCDE4D088}"/>
                </c:ext>
              </c:extLst>
            </c:dLbl>
            <c:dLbl>
              <c:idx val="3"/>
              <c:layout>
                <c:manualLayout>
                  <c:x val="4.1666670084208506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CF5-4732-886D-4AD7C0B8CA7D}"/>
                </c:ext>
              </c:extLst>
            </c:dLbl>
            <c:dLbl>
              <c:idx val="4"/>
              <c:layout>
                <c:manualLayout>
                  <c:x val="1.041666752105212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CF5-4732-886D-4AD7C0B8CA7D}"/>
                </c:ext>
              </c:extLst>
            </c:dLbl>
            <c:spPr>
              <a:noFill/>
              <a:ln>
                <a:noFill/>
              </a:ln>
              <a:effectLst/>
            </c:spPr>
            <c:txPr>
              <a:bodyPr rot="-2700000" spcFirstLastPara="1" vertOverflow="ellipsis" wrap="square" anchor="ctr" anchorCtr="1"/>
              <a:lstStyle/>
              <a:p>
                <a:pPr>
                  <a:defRPr sz="1000" b="1" i="0" u="none" strike="noStrike" kern="1200" baseline="0">
                    <a:solidFill>
                      <a:schemeClr val="bg2">
                        <a:lumMod val="1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July 2019</c:v>
                </c:pt>
                <c:pt idx="1">
                  <c:v>February 2020</c:v>
                </c:pt>
                <c:pt idx="2">
                  <c:v>February 2022</c:v>
                </c:pt>
                <c:pt idx="3">
                  <c:v>June 2023</c:v>
                </c:pt>
                <c:pt idx="4">
                  <c:v>August 2024</c:v>
                </c:pt>
              </c:strCache>
            </c:strRef>
          </c:cat>
          <c:val>
            <c:numRef>
              <c:f>Sheet1!$H$2:$H$6</c:f>
              <c:numCache>
                <c:formatCode>_(* #,##0_);_(* \(#,##0\);_(* "-"??_);_(@_)</c:formatCode>
                <c:ptCount val="5"/>
                <c:pt idx="0">
                  <c:v>12000</c:v>
                </c:pt>
                <c:pt idx="1">
                  <c:v>13000</c:v>
                </c:pt>
                <c:pt idx="2">
                  <c:v>2000</c:v>
                </c:pt>
                <c:pt idx="3">
                  <c:v>7000</c:v>
                </c:pt>
                <c:pt idx="4">
                  <c:v>0</c:v>
                </c:pt>
              </c:numCache>
            </c:numRef>
          </c:val>
          <c:extLst>
            <c:ext xmlns:c16="http://schemas.microsoft.com/office/drawing/2014/chart" uri="{C3380CC4-5D6E-409C-BE32-E72D297353CC}">
              <c16:uniqueId val="{00000006-0B7D-42D7-A052-7749A44E77D7}"/>
            </c:ext>
          </c:extLst>
        </c:ser>
        <c:ser>
          <c:idx val="7"/>
          <c:order val="7"/>
          <c:tx>
            <c:strRef>
              <c:f>Sheet1!$I$1</c:f>
              <c:strCache>
                <c:ptCount val="1"/>
                <c:pt idx="0">
                  <c:v>TAMMA TV</c:v>
                </c:pt>
              </c:strCache>
            </c:strRef>
          </c:tx>
          <c:spPr>
            <a:solidFill>
              <a:schemeClr val="accent2">
                <a:lumMod val="60000"/>
              </a:schemeClr>
            </a:solidFill>
            <a:ln>
              <a:noFill/>
            </a:ln>
            <a:effectLst/>
          </c:spPr>
          <c:invertIfNegative val="0"/>
          <c:cat>
            <c:strRef>
              <c:f>Sheet1!$A$2:$A$6</c:f>
              <c:strCache>
                <c:ptCount val="5"/>
                <c:pt idx="0">
                  <c:v>July 2019</c:v>
                </c:pt>
                <c:pt idx="1">
                  <c:v>February 2020</c:v>
                </c:pt>
                <c:pt idx="2">
                  <c:v>February 2022</c:v>
                </c:pt>
                <c:pt idx="3">
                  <c:v>June 2023</c:v>
                </c:pt>
                <c:pt idx="4">
                  <c:v>August 2024</c:v>
                </c:pt>
              </c:strCache>
            </c:strRef>
          </c:cat>
          <c:val>
            <c:numRef>
              <c:f>Sheet1!$I$2:$I$6</c:f>
              <c:numCache>
                <c:formatCode>_(* #,##0_);_(* \(#,##0\);_(* "-"??_);_(@_)</c:formatCode>
                <c:ptCount val="5"/>
                <c:pt idx="0">
                  <c:v>0</c:v>
                </c:pt>
                <c:pt idx="1">
                  <c:v>0</c:v>
                </c:pt>
                <c:pt idx="2">
                  <c:v>0</c:v>
                </c:pt>
                <c:pt idx="3">
                  <c:v>0</c:v>
                </c:pt>
                <c:pt idx="4">
                  <c:v>13000</c:v>
                </c:pt>
              </c:numCache>
            </c:numRef>
          </c:val>
          <c:extLst>
            <c:ext xmlns:c16="http://schemas.microsoft.com/office/drawing/2014/chart" uri="{C3380CC4-5D6E-409C-BE32-E72D297353CC}">
              <c16:uniqueId val="{00000000-2264-4464-972B-996197123814}"/>
            </c:ext>
          </c:extLst>
        </c:ser>
        <c:dLbls>
          <c:showLegendKey val="0"/>
          <c:showVal val="0"/>
          <c:showCatName val="0"/>
          <c:showSerName val="0"/>
          <c:showPercent val="0"/>
          <c:showBubbleSize val="0"/>
        </c:dLbls>
        <c:gapWidth val="199"/>
        <c:axId val="-1313597360"/>
        <c:axId val="-1313602800"/>
      </c:barChart>
      <c:catAx>
        <c:axId val="-1313597360"/>
        <c:scaling>
          <c:orientation val="minMax"/>
        </c:scaling>
        <c:delete val="0"/>
        <c:axPos val="b"/>
        <c:numFmt formatCode="General" sourceLinked="1"/>
        <c:majorTickMark val="none"/>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1197" b="0" i="0" u="none" strike="noStrike" kern="1200" cap="none" spc="0" normalizeH="0" baseline="0">
                <a:solidFill>
                  <a:schemeClr val="bg2">
                    <a:lumMod val="10000"/>
                  </a:schemeClr>
                </a:solidFill>
                <a:latin typeface="+mn-lt"/>
                <a:ea typeface="+mn-ea"/>
                <a:cs typeface="+mn-cs"/>
              </a:defRPr>
            </a:pPr>
            <a:endParaRPr lang="en-US"/>
          </a:p>
        </c:txPr>
        <c:crossAx val="-1313602800"/>
        <c:crosses val="autoZero"/>
        <c:auto val="1"/>
        <c:lblAlgn val="ctr"/>
        <c:lblOffset val="100"/>
        <c:noMultiLvlLbl val="0"/>
      </c:catAx>
      <c:valAx>
        <c:axId val="-1313602800"/>
        <c:scaling>
          <c:orientation val="minMax"/>
        </c:scaling>
        <c:delete val="0"/>
        <c:axPos val="l"/>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131359736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bg2">
              <a:lumMod val="10000"/>
            </a:schemeClr>
          </a:solidFill>
        </a:defRPr>
      </a:pPr>
      <a:endParaRPr lang="en-US"/>
    </a:p>
  </c:txPr>
  <c:externalData r:id="rId4">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0"/>
    <c:plotArea>
      <c:layout>
        <c:manualLayout>
          <c:layoutTarget val="inner"/>
          <c:xMode val="edge"/>
          <c:yMode val="edge"/>
          <c:x val="5.9779937664041993E-2"/>
          <c:y val="0.16293775859443502"/>
          <c:w val="0.94918047225013935"/>
          <c:h val="0.66189459563932285"/>
        </c:manualLayout>
      </c:layout>
      <c:barChart>
        <c:barDir val="col"/>
        <c:grouping val="clustered"/>
        <c:varyColors val="0"/>
        <c:ser>
          <c:idx val="0"/>
          <c:order val="0"/>
          <c:tx>
            <c:strRef>
              <c:f>Sheet1!$B$1</c:f>
              <c:strCache>
                <c:ptCount val="1"/>
                <c:pt idx="0">
                  <c:v>LNTV</c:v>
                </c:pt>
              </c:strCache>
            </c:strRef>
          </c:tx>
          <c:spPr>
            <a:solidFill>
              <a:srgbClr val="458F99"/>
            </a:solidFill>
            <a:ln>
              <a:noFill/>
            </a:ln>
            <a:effectLst/>
          </c:spPr>
          <c:invertIfNegative val="0"/>
          <c:dLbls>
            <c:spPr>
              <a:noFill/>
              <a:ln>
                <a:noFill/>
              </a:ln>
              <a:effectLst/>
            </c:spPr>
            <c:txPr>
              <a:bodyPr rot="-2700000" spcFirstLastPara="1" vertOverflow="ellipsis" wrap="square" anchor="ctr" anchorCtr="1"/>
              <a:lstStyle/>
              <a:p>
                <a:pPr>
                  <a:defRPr sz="1000" b="1" i="0" u="none" strike="noStrike" kern="1200" baseline="0">
                    <a:solidFill>
                      <a:schemeClr val="bg2">
                        <a:lumMod val="1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July 2019</c:v>
                </c:pt>
                <c:pt idx="1">
                  <c:v>February 2020</c:v>
                </c:pt>
                <c:pt idx="2">
                  <c:v>February 2022</c:v>
                </c:pt>
                <c:pt idx="3">
                  <c:v>June 2023</c:v>
                </c:pt>
                <c:pt idx="4">
                  <c:v>August 2024</c:v>
                </c:pt>
              </c:strCache>
            </c:strRef>
          </c:cat>
          <c:val>
            <c:numRef>
              <c:f>Sheet1!$B$2:$B$6</c:f>
              <c:numCache>
                <c:formatCode>_(* #,##0_);_(* \(#,##0\);_(* "-"??_);_(@_)</c:formatCode>
                <c:ptCount val="5"/>
                <c:pt idx="0">
                  <c:v>64000</c:v>
                </c:pt>
                <c:pt idx="1">
                  <c:v>53000</c:v>
                </c:pt>
                <c:pt idx="2">
                  <c:v>41000</c:v>
                </c:pt>
                <c:pt idx="3">
                  <c:v>42000</c:v>
                </c:pt>
                <c:pt idx="4">
                  <c:v>66000</c:v>
                </c:pt>
              </c:numCache>
            </c:numRef>
          </c:val>
          <c:extLst>
            <c:ext xmlns:c16="http://schemas.microsoft.com/office/drawing/2014/chart" uri="{C3380CC4-5D6E-409C-BE32-E72D297353CC}">
              <c16:uniqueId val="{00000000-0B7D-42D7-A052-7749A44E77D7}"/>
            </c:ext>
          </c:extLst>
        </c:ser>
        <c:ser>
          <c:idx val="1"/>
          <c:order val="1"/>
          <c:tx>
            <c:strRef>
              <c:f>Sheet1!$C$1</c:f>
              <c:strCache>
                <c:ptCount val="1"/>
                <c:pt idx="0">
                  <c:v>Spoon TV</c:v>
                </c:pt>
              </c:strCache>
            </c:strRef>
          </c:tx>
          <c:spPr>
            <a:solidFill>
              <a:srgbClr val="75B2BB"/>
            </a:solidFill>
            <a:ln>
              <a:noFill/>
            </a:ln>
            <a:effectLst/>
          </c:spPr>
          <c:invertIfNegative val="0"/>
          <c:dLbls>
            <c:dLbl>
              <c:idx val="3"/>
              <c:layout>
                <c:manualLayout>
                  <c:x val="7.2916672647364879E-3"/>
                  <c:y val="2.754869937601111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CF5-4732-886D-4AD7C0B8CA7D}"/>
                </c:ext>
              </c:extLst>
            </c:dLbl>
            <c:dLbl>
              <c:idx val="4"/>
              <c:layout>
                <c:manualLayout>
                  <c:x val="7.2916672647364879E-3"/>
                  <c:y val="5.509739875202273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DCF5-4732-886D-4AD7C0B8CA7D}"/>
                </c:ext>
              </c:extLst>
            </c:dLbl>
            <c:spPr>
              <a:noFill/>
              <a:ln>
                <a:noFill/>
              </a:ln>
              <a:effectLst/>
            </c:spPr>
            <c:txPr>
              <a:bodyPr rot="-2700000" spcFirstLastPara="1" vertOverflow="ellipsis" wrap="square" anchor="ctr" anchorCtr="1"/>
              <a:lstStyle/>
              <a:p>
                <a:pPr>
                  <a:defRPr sz="1050" b="1" i="0" u="none" strike="noStrike" kern="1200" baseline="0">
                    <a:solidFill>
                      <a:schemeClr val="bg2">
                        <a:lumMod val="1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July 2019</c:v>
                </c:pt>
                <c:pt idx="1">
                  <c:v>February 2020</c:v>
                </c:pt>
                <c:pt idx="2">
                  <c:v>February 2022</c:v>
                </c:pt>
                <c:pt idx="3">
                  <c:v>June 2023</c:v>
                </c:pt>
                <c:pt idx="4">
                  <c:v>August 2024</c:v>
                </c:pt>
              </c:strCache>
            </c:strRef>
          </c:cat>
          <c:val>
            <c:numRef>
              <c:f>Sheet1!$C$2:$C$6</c:f>
              <c:numCache>
                <c:formatCode>_(* #,##0_);_(* \(#,##0\);_(* "-"??_);_(@_)</c:formatCode>
                <c:ptCount val="5"/>
                <c:pt idx="0">
                  <c:v>0</c:v>
                </c:pt>
                <c:pt idx="1">
                  <c:v>0</c:v>
                </c:pt>
                <c:pt idx="2">
                  <c:v>17000</c:v>
                </c:pt>
                <c:pt idx="3">
                  <c:v>32000</c:v>
                </c:pt>
                <c:pt idx="4">
                  <c:v>34000</c:v>
                </c:pt>
              </c:numCache>
            </c:numRef>
          </c:val>
          <c:extLst>
            <c:ext xmlns:c16="http://schemas.microsoft.com/office/drawing/2014/chart" uri="{C3380CC4-5D6E-409C-BE32-E72D297353CC}">
              <c16:uniqueId val="{00000001-0B7D-42D7-A052-7749A44E77D7}"/>
            </c:ext>
          </c:extLst>
        </c:ser>
        <c:ser>
          <c:idx val="2"/>
          <c:order val="2"/>
          <c:tx>
            <c:strRef>
              <c:f>Sheet1!$D$1</c:f>
              <c:strCache>
                <c:ptCount val="1"/>
                <c:pt idx="0">
                  <c:v>KMTV</c:v>
                </c:pt>
              </c:strCache>
            </c:strRef>
          </c:tx>
          <c:spPr>
            <a:solidFill>
              <a:srgbClr val="9ED6E3"/>
            </a:solidFill>
            <a:ln>
              <a:noFill/>
            </a:ln>
            <a:effectLst/>
          </c:spPr>
          <c:invertIfNegative val="0"/>
          <c:dLbls>
            <c:dLbl>
              <c:idx val="2"/>
              <c:layout>
                <c:manualLayout>
                  <c:x val="7.2916672647364879E-3"/>
                  <c:y val="1.14574389948152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3C5-43BC-9A57-C61546BE585B}"/>
                </c:ext>
              </c:extLst>
            </c:dLbl>
            <c:dLbl>
              <c:idx val="3"/>
              <c:layout>
                <c:manualLayout>
                  <c:x val="3.1250002563156377E-3"/>
                  <c:y val="8.264609812803233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2B4-4608-B26D-7A2FCDE4D088}"/>
                </c:ext>
              </c:extLst>
            </c:dLbl>
            <c:dLbl>
              <c:idx val="4"/>
              <c:layout>
                <c:manualLayout>
                  <c:x val="8.3333340168417012E-3"/>
                  <c:y val="8.264609812803334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CF5-4732-886D-4AD7C0B8CA7D}"/>
                </c:ext>
              </c:extLst>
            </c:dLbl>
            <c:spPr>
              <a:noFill/>
              <a:ln>
                <a:noFill/>
              </a:ln>
              <a:effectLst/>
            </c:spPr>
            <c:txPr>
              <a:bodyPr rot="-2700000" spcFirstLastPara="1" vertOverflow="ellipsis" wrap="square" anchor="ctr" anchorCtr="1"/>
              <a:lstStyle/>
              <a:p>
                <a:pPr>
                  <a:defRPr sz="1000" b="1" i="0" u="none" strike="noStrike" kern="1200" baseline="0">
                    <a:solidFill>
                      <a:schemeClr val="bg2">
                        <a:lumMod val="1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July 2019</c:v>
                </c:pt>
                <c:pt idx="1">
                  <c:v>February 2020</c:v>
                </c:pt>
                <c:pt idx="2">
                  <c:v>February 2022</c:v>
                </c:pt>
                <c:pt idx="3">
                  <c:v>June 2023</c:v>
                </c:pt>
                <c:pt idx="4">
                  <c:v>August 2024</c:v>
                </c:pt>
              </c:strCache>
            </c:strRef>
          </c:cat>
          <c:val>
            <c:numRef>
              <c:f>Sheet1!$D$2:$D$6</c:f>
              <c:numCache>
                <c:formatCode>_(* #,##0_);_(* \(#,##0\);_(* "-"??_);_(@_)</c:formatCode>
                <c:ptCount val="5"/>
                <c:pt idx="0">
                  <c:v>21000</c:v>
                </c:pt>
                <c:pt idx="1">
                  <c:v>18000</c:v>
                </c:pt>
                <c:pt idx="2">
                  <c:v>5000</c:v>
                </c:pt>
                <c:pt idx="3">
                  <c:v>24000</c:v>
                </c:pt>
                <c:pt idx="4">
                  <c:v>10000</c:v>
                </c:pt>
              </c:numCache>
            </c:numRef>
          </c:val>
          <c:extLst>
            <c:ext xmlns:c16="http://schemas.microsoft.com/office/drawing/2014/chart" uri="{C3380CC4-5D6E-409C-BE32-E72D297353CC}">
              <c16:uniqueId val="{00000002-0B7D-42D7-A052-7749A44E77D7}"/>
            </c:ext>
          </c:extLst>
        </c:ser>
        <c:ser>
          <c:idx val="3"/>
          <c:order val="3"/>
          <c:tx>
            <c:strRef>
              <c:f>Sheet1!$E$1</c:f>
              <c:strCache>
                <c:ptCount val="1"/>
                <c:pt idx="0">
                  <c:v>Sky TV</c:v>
                </c:pt>
              </c:strCache>
            </c:strRef>
          </c:tx>
          <c:spPr>
            <a:solidFill>
              <a:srgbClr val="3D9A66"/>
            </a:solidFill>
            <a:ln>
              <a:noFill/>
            </a:ln>
            <a:effectLst/>
          </c:spPr>
          <c:invertIfNegative val="0"/>
          <c:dLbls>
            <c:dLbl>
              <c:idx val="3"/>
              <c:layout>
                <c:manualLayout>
                  <c:x val="8.333334016841548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CF5-4732-886D-4AD7C0B8CA7D}"/>
                </c:ext>
              </c:extLst>
            </c:dLbl>
            <c:dLbl>
              <c:idx val="4"/>
              <c:layout>
                <c:manualLayout>
                  <c:x val="7.2916672647364879E-3"/>
                  <c:y val="2.754869937601111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CF5-4732-886D-4AD7C0B8CA7D}"/>
                </c:ext>
              </c:extLst>
            </c:dLbl>
            <c:spPr>
              <a:noFill/>
              <a:ln>
                <a:noFill/>
              </a:ln>
              <a:effectLst/>
            </c:spPr>
            <c:txPr>
              <a:bodyPr rot="-2700000" spcFirstLastPara="1" vertOverflow="ellipsis" wrap="square" anchor="ctr" anchorCtr="1"/>
              <a:lstStyle/>
              <a:p>
                <a:pPr>
                  <a:defRPr sz="1000" b="1" i="0" u="none" strike="noStrike" kern="1200" baseline="0">
                    <a:solidFill>
                      <a:schemeClr val="bg2">
                        <a:lumMod val="1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July 2019</c:v>
                </c:pt>
                <c:pt idx="1">
                  <c:v>February 2020</c:v>
                </c:pt>
                <c:pt idx="2">
                  <c:v>February 2022</c:v>
                </c:pt>
                <c:pt idx="3">
                  <c:v>June 2023</c:v>
                </c:pt>
                <c:pt idx="4">
                  <c:v>August 2024</c:v>
                </c:pt>
              </c:strCache>
            </c:strRef>
          </c:cat>
          <c:val>
            <c:numRef>
              <c:f>Sheet1!$E$2:$E$6</c:f>
              <c:numCache>
                <c:formatCode>_(* #,##0_);_(* \(#,##0\);_(* "-"??_);_(@_)</c:formatCode>
                <c:ptCount val="5"/>
                <c:pt idx="0">
                  <c:v>0</c:v>
                </c:pt>
                <c:pt idx="1">
                  <c:v>1000</c:v>
                </c:pt>
                <c:pt idx="2">
                  <c:v>10000</c:v>
                </c:pt>
                <c:pt idx="3">
                  <c:v>17000</c:v>
                </c:pt>
                <c:pt idx="4">
                  <c:v>6000</c:v>
                </c:pt>
              </c:numCache>
            </c:numRef>
          </c:val>
          <c:extLst>
            <c:ext xmlns:c16="http://schemas.microsoft.com/office/drawing/2014/chart" uri="{C3380CC4-5D6E-409C-BE32-E72D297353CC}">
              <c16:uniqueId val="{00000003-0B7D-42D7-A052-7749A44E77D7}"/>
            </c:ext>
          </c:extLst>
        </c:ser>
        <c:ser>
          <c:idx val="4"/>
          <c:order val="4"/>
          <c:tx>
            <c:strRef>
              <c:f>Sheet1!$F$1</c:f>
              <c:strCache>
                <c:ptCount val="1"/>
                <c:pt idx="0">
                  <c:v>Real TV</c:v>
                </c:pt>
              </c:strCache>
            </c:strRef>
          </c:tx>
          <c:spPr>
            <a:solidFill>
              <a:srgbClr val="FAB903"/>
            </a:solidFill>
            <a:ln>
              <a:noFill/>
            </a:ln>
            <a:effectLst/>
          </c:spPr>
          <c:invertIfNegative val="0"/>
          <c:dLbls>
            <c:dLbl>
              <c:idx val="0"/>
              <c:layout>
                <c:manualLayout>
                  <c:x val="9.3750007689469127E-3"/>
                  <c:y val="8.264609812803334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CF5-4732-886D-4AD7C0B8CA7D}"/>
                </c:ext>
              </c:extLst>
            </c:dLbl>
            <c:dLbl>
              <c:idx val="1"/>
              <c:layout>
                <c:manualLayout>
                  <c:x val="6.2500005126312754E-3"/>
                  <c:y val="2.754869937601060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CF5-4732-886D-4AD7C0B8CA7D}"/>
                </c:ext>
              </c:extLst>
            </c:dLbl>
            <c:dLbl>
              <c:idx val="2"/>
              <c:layout>
                <c:manualLayout>
                  <c:x val="4.1666670084208506E-3"/>
                  <c:y val="2.754869937601111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CF5-4732-886D-4AD7C0B8CA7D}"/>
                </c:ext>
              </c:extLst>
            </c:dLbl>
            <c:dLbl>
              <c:idx val="3"/>
              <c:layout>
                <c:manualLayout>
                  <c:x val="8.3333340168415485E-3"/>
                  <c:y val="2.754869937601111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CF5-4732-886D-4AD7C0B8CA7D}"/>
                </c:ext>
              </c:extLst>
            </c:dLbl>
            <c:dLbl>
              <c:idx val="4"/>
              <c:layout>
                <c:manualLayout>
                  <c:x val="9.375000768946760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CF5-4732-886D-4AD7C0B8CA7D}"/>
                </c:ext>
              </c:extLst>
            </c:dLbl>
            <c:spPr>
              <a:noFill/>
              <a:ln>
                <a:noFill/>
              </a:ln>
              <a:effectLst/>
            </c:spPr>
            <c:txPr>
              <a:bodyPr rot="-2700000" spcFirstLastPara="1" vertOverflow="ellipsis" wrap="square" anchor="ctr" anchorCtr="1"/>
              <a:lstStyle/>
              <a:p>
                <a:pPr>
                  <a:defRPr sz="1000" b="1" i="0" u="none" strike="noStrike" kern="1200" baseline="0">
                    <a:solidFill>
                      <a:schemeClr val="bg2">
                        <a:lumMod val="1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July 2019</c:v>
                </c:pt>
                <c:pt idx="1">
                  <c:v>February 2020</c:v>
                </c:pt>
                <c:pt idx="2">
                  <c:v>February 2022</c:v>
                </c:pt>
                <c:pt idx="3">
                  <c:v>June 2023</c:v>
                </c:pt>
                <c:pt idx="4">
                  <c:v>August 2024</c:v>
                </c:pt>
              </c:strCache>
            </c:strRef>
          </c:cat>
          <c:val>
            <c:numRef>
              <c:f>Sheet1!$F$2:$F$6</c:f>
              <c:numCache>
                <c:formatCode>_(* #,##0_);_(* \(#,##0\);_(* "-"??_);_(@_)</c:formatCode>
                <c:ptCount val="5"/>
                <c:pt idx="0">
                  <c:v>60000</c:v>
                </c:pt>
                <c:pt idx="1">
                  <c:v>17000</c:v>
                </c:pt>
                <c:pt idx="2">
                  <c:v>21000</c:v>
                </c:pt>
                <c:pt idx="3">
                  <c:v>19000</c:v>
                </c:pt>
                <c:pt idx="4">
                  <c:v>0</c:v>
                </c:pt>
              </c:numCache>
            </c:numRef>
          </c:val>
          <c:extLst>
            <c:ext xmlns:c16="http://schemas.microsoft.com/office/drawing/2014/chart" uri="{C3380CC4-5D6E-409C-BE32-E72D297353CC}">
              <c16:uniqueId val="{00000004-0B7D-42D7-A052-7749A44E77D7}"/>
            </c:ext>
          </c:extLst>
        </c:ser>
        <c:ser>
          <c:idx val="5"/>
          <c:order val="5"/>
          <c:tx>
            <c:strRef>
              <c:f>Sheet1!$G$1</c:f>
              <c:strCache>
                <c:ptCount val="1"/>
                <c:pt idx="0">
                  <c:v>Power TV</c:v>
                </c:pt>
              </c:strCache>
            </c:strRef>
          </c:tx>
          <c:spPr>
            <a:solidFill>
              <a:srgbClr val="ED7C17"/>
            </a:solidFill>
            <a:ln>
              <a:noFill/>
            </a:ln>
            <a:effectLst/>
          </c:spPr>
          <c:invertIfNegative val="0"/>
          <c:dLbls>
            <c:dLbl>
              <c:idx val="0"/>
              <c:layout>
                <c:manualLayout>
                  <c:x val="1.2500001025262513E-2"/>
                  <c:y val="5.509739875202121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CF5-4732-886D-4AD7C0B8CA7D}"/>
                </c:ext>
              </c:extLst>
            </c:dLbl>
            <c:dLbl>
              <c:idx val="1"/>
              <c:layout>
                <c:manualLayout>
                  <c:x val="1.1458334273157339E-2"/>
                  <c:y val="2.75486993760116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CF5-4732-886D-4AD7C0B8CA7D}"/>
                </c:ext>
              </c:extLst>
            </c:dLbl>
            <c:dLbl>
              <c:idx val="2"/>
              <c:layout>
                <c:manualLayout>
                  <c:x val="1.0416667521052126E-2"/>
                  <c:y val="1.10194797504044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CF5-4732-886D-4AD7C0B8CA7D}"/>
                </c:ext>
              </c:extLst>
            </c:dLbl>
            <c:dLbl>
              <c:idx val="3"/>
              <c:layout>
                <c:manualLayout>
                  <c:x val="7.291667264736487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CF5-4732-886D-4AD7C0B8CA7D}"/>
                </c:ext>
              </c:extLst>
            </c:dLbl>
            <c:dLbl>
              <c:idx val="4"/>
              <c:layout>
                <c:manualLayout>
                  <c:x val="8.3333340168417012E-3"/>
                  <c:y val="2.754869937601111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CF5-4732-886D-4AD7C0B8CA7D}"/>
                </c:ext>
              </c:extLst>
            </c:dLbl>
            <c:spPr>
              <a:noFill/>
              <a:ln>
                <a:noFill/>
              </a:ln>
              <a:effectLst/>
            </c:spPr>
            <c:txPr>
              <a:bodyPr rot="-2700000" spcFirstLastPara="1" vertOverflow="ellipsis" wrap="square" anchor="ctr" anchorCtr="1"/>
              <a:lstStyle/>
              <a:p>
                <a:pPr>
                  <a:defRPr sz="1000" b="1" i="0" u="none" strike="noStrike" kern="1200" baseline="0">
                    <a:solidFill>
                      <a:schemeClr val="bg2">
                        <a:lumMod val="1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July 2019</c:v>
                </c:pt>
                <c:pt idx="1">
                  <c:v>February 2020</c:v>
                </c:pt>
                <c:pt idx="2">
                  <c:v>February 2022</c:v>
                </c:pt>
                <c:pt idx="3">
                  <c:v>June 2023</c:v>
                </c:pt>
                <c:pt idx="4">
                  <c:v>August 2024</c:v>
                </c:pt>
              </c:strCache>
            </c:strRef>
          </c:cat>
          <c:val>
            <c:numRef>
              <c:f>Sheet1!$G$2:$G$6</c:f>
              <c:numCache>
                <c:formatCode>_(* #,##0_);_(* \(#,##0\);_(* "-"??_);_(@_)</c:formatCode>
                <c:ptCount val="5"/>
                <c:pt idx="0">
                  <c:v>48000</c:v>
                </c:pt>
                <c:pt idx="1">
                  <c:v>20000</c:v>
                </c:pt>
                <c:pt idx="2">
                  <c:v>18000</c:v>
                </c:pt>
                <c:pt idx="3">
                  <c:v>15000</c:v>
                </c:pt>
                <c:pt idx="4">
                  <c:v>5000</c:v>
                </c:pt>
              </c:numCache>
            </c:numRef>
          </c:val>
          <c:extLst>
            <c:ext xmlns:c16="http://schemas.microsoft.com/office/drawing/2014/chart" uri="{C3380CC4-5D6E-409C-BE32-E72D297353CC}">
              <c16:uniqueId val="{00000005-0B7D-42D7-A052-7749A44E77D7}"/>
            </c:ext>
          </c:extLst>
        </c:ser>
        <c:ser>
          <c:idx val="6"/>
          <c:order val="6"/>
          <c:tx>
            <c:strRef>
              <c:f>Sheet1!$H$1</c:f>
              <c:strCache>
                <c:ptCount val="1"/>
                <c:pt idx="0">
                  <c:v>Women TV</c:v>
                </c:pt>
              </c:strCache>
            </c:strRef>
          </c:tx>
          <c:spPr>
            <a:solidFill>
              <a:srgbClr val="ED7C17">
                <a:lumMod val="50000"/>
              </a:srgbClr>
            </a:solidFill>
            <a:ln>
              <a:noFill/>
            </a:ln>
            <a:effectLst/>
          </c:spPr>
          <c:invertIfNegative val="0"/>
          <c:dLbls>
            <c:dLbl>
              <c:idx val="0"/>
              <c:layout>
                <c:manualLayout>
                  <c:x val="6.2500005126312373E-3"/>
                  <c:y val="2.754869937601111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CF5-4732-886D-4AD7C0B8CA7D}"/>
                </c:ext>
              </c:extLst>
            </c:dLbl>
            <c:dLbl>
              <c:idx val="1"/>
              <c:layout>
                <c:manualLayout>
                  <c:x val="9.3750007689469127E-3"/>
                  <c:y val="8.264609812803334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CF5-4732-886D-4AD7C0B8CA7D}"/>
                </c:ext>
              </c:extLst>
            </c:dLbl>
            <c:dLbl>
              <c:idx val="2"/>
              <c:layout>
                <c:manualLayout>
                  <c:x val="5.208333760526063E-3"/>
                  <c:y val="8.264609812803334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2B4-4608-B26D-7A2FCDE4D088}"/>
                </c:ext>
              </c:extLst>
            </c:dLbl>
            <c:dLbl>
              <c:idx val="3"/>
              <c:layout>
                <c:manualLayout>
                  <c:x val="4.1666670084208506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CF5-4732-886D-4AD7C0B8CA7D}"/>
                </c:ext>
              </c:extLst>
            </c:dLbl>
            <c:dLbl>
              <c:idx val="4"/>
              <c:layout>
                <c:manualLayout>
                  <c:x val="1.041666752105212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CF5-4732-886D-4AD7C0B8CA7D}"/>
                </c:ext>
              </c:extLst>
            </c:dLbl>
            <c:spPr>
              <a:noFill/>
              <a:ln>
                <a:noFill/>
              </a:ln>
              <a:effectLst/>
            </c:spPr>
            <c:txPr>
              <a:bodyPr rot="-2700000" spcFirstLastPara="1" vertOverflow="ellipsis" wrap="square" anchor="ctr" anchorCtr="1"/>
              <a:lstStyle/>
              <a:p>
                <a:pPr>
                  <a:defRPr sz="1000" b="1" i="0" u="none" strike="noStrike" kern="1200" baseline="0">
                    <a:solidFill>
                      <a:schemeClr val="bg2">
                        <a:lumMod val="1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July 2019</c:v>
                </c:pt>
                <c:pt idx="1">
                  <c:v>February 2020</c:v>
                </c:pt>
                <c:pt idx="2">
                  <c:v>February 2022</c:v>
                </c:pt>
                <c:pt idx="3">
                  <c:v>June 2023</c:v>
                </c:pt>
                <c:pt idx="4">
                  <c:v>August 2024</c:v>
                </c:pt>
              </c:strCache>
            </c:strRef>
          </c:cat>
          <c:val>
            <c:numRef>
              <c:f>Sheet1!$H$2:$H$6</c:f>
              <c:numCache>
                <c:formatCode>_(* #,##0_);_(* \(#,##0\);_(* "-"??_);_(@_)</c:formatCode>
                <c:ptCount val="5"/>
                <c:pt idx="0">
                  <c:v>5000</c:v>
                </c:pt>
                <c:pt idx="1">
                  <c:v>7000</c:v>
                </c:pt>
                <c:pt idx="2">
                  <c:v>6000</c:v>
                </c:pt>
                <c:pt idx="3">
                  <c:v>4000</c:v>
                </c:pt>
                <c:pt idx="4">
                  <c:v>3000</c:v>
                </c:pt>
              </c:numCache>
            </c:numRef>
          </c:val>
          <c:extLst>
            <c:ext xmlns:c16="http://schemas.microsoft.com/office/drawing/2014/chart" uri="{C3380CC4-5D6E-409C-BE32-E72D297353CC}">
              <c16:uniqueId val="{00000006-0B7D-42D7-A052-7749A44E77D7}"/>
            </c:ext>
          </c:extLst>
        </c:ser>
        <c:ser>
          <c:idx val="7"/>
          <c:order val="7"/>
          <c:tx>
            <c:strRef>
              <c:f>Sheet1!$I$1</c:f>
              <c:strCache>
                <c:ptCount val="1"/>
                <c:pt idx="0">
                  <c:v>TAMMA TV</c:v>
                </c:pt>
              </c:strCache>
            </c:strRef>
          </c:tx>
          <c:spPr>
            <a:solidFill>
              <a:schemeClr val="accent2">
                <a:lumMod val="60000"/>
              </a:schemeClr>
            </a:solidFill>
            <a:ln>
              <a:noFill/>
            </a:ln>
            <a:effectLst/>
          </c:spPr>
          <c:invertIfNegative val="0"/>
          <c:cat>
            <c:strRef>
              <c:f>Sheet1!$A$2:$A$6</c:f>
              <c:strCache>
                <c:ptCount val="5"/>
                <c:pt idx="0">
                  <c:v>July 2019</c:v>
                </c:pt>
                <c:pt idx="1">
                  <c:v>February 2020</c:v>
                </c:pt>
                <c:pt idx="2">
                  <c:v>February 2022</c:v>
                </c:pt>
                <c:pt idx="3">
                  <c:v>June 2023</c:v>
                </c:pt>
                <c:pt idx="4">
                  <c:v>August 2024</c:v>
                </c:pt>
              </c:strCache>
            </c:strRef>
          </c:cat>
          <c:val>
            <c:numRef>
              <c:f>Sheet1!$I$2:$I$6</c:f>
              <c:numCache>
                <c:formatCode>_(* #,##0_);_(* \(#,##0\);_(* "-"??_);_(@_)</c:formatCode>
                <c:ptCount val="5"/>
                <c:pt idx="0">
                  <c:v>0</c:v>
                </c:pt>
                <c:pt idx="1">
                  <c:v>0</c:v>
                </c:pt>
                <c:pt idx="2">
                  <c:v>0</c:v>
                </c:pt>
                <c:pt idx="3">
                  <c:v>0</c:v>
                </c:pt>
                <c:pt idx="4">
                  <c:v>5000</c:v>
                </c:pt>
              </c:numCache>
            </c:numRef>
          </c:val>
          <c:extLst>
            <c:ext xmlns:c16="http://schemas.microsoft.com/office/drawing/2014/chart" uri="{C3380CC4-5D6E-409C-BE32-E72D297353CC}">
              <c16:uniqueId val="{00000000-463A-434A-88C0-87AA467F522C}"/>
            </c:ext>
          </c:extLst>
        </c:ser>
        <c:dLbls>
          <c:showLegendKey val="0"/>
          <c:showVal val="0"/>
          <c:showCatName val="0"/>
          <c:showSerName val="0"/>
          <c:showPercent val="0"/>
          <c:showBubbleSize val="0"/>
        </c:dLbls>
        <c:gapWidth val="199"/>
        <c:axId val="-1313597360"/>
        <c:axId val="-1313602800"/>
      </c:barChart>
      <c:catAx>
        <c:axId val="-1313597360"/>
        <c:scaling>
          <c:orientation val="minMax"/>
        </c:scaling>
        <c:delete val="0"/>
        <c:axPos val="b"/>
        <c:numFmt formatCode="General" sourceLinked="1"/>
        <c:majorTickMark val="none"/>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1197" b="0" i="0" u="none" strike="noStrike" kern="1200" cap="none" spc="0" normalizeH="0" baseline="0">
                <a:solidFill>
                  <a:schemeClr val="bg2">
                    <a:lumMod val="10000"/>
                  </a:schemeClr>
                </a:solidFill>
                <a:latin typeface="+mn-lt"/>
                <a:ea typeface="+mn-ea"/>
                <a:cs typeface="+mn-cs"/>
              </a:defRPr>
            </a:pPr>
            <a:endParaRPr lang="en-US"/>
          </a:p>
        </c:txPr>
        <c:crossAx val="-1313602800"/>
        <c:crosses val="autoZero"/>
        <c:auto val="1"/>
        <c:lblAlgn val="ctr"/>
        <c:lblOffset val="100"/>
        <c:noMultiLvlLbl val="0"/>
      </c:catAx>
      <c:valAx>
        <c:axId val="-1313602800"/>
        <c:scaling>
          <c:orientation val="minMax"/>
        </c:scaling>
        <c:delete val="0"/>
        <c:axPos val="l"/>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131359736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bg2">
              <a:lumMod val="10000"/>
            </a:schemeClr>
          </a:solidFill>
        </a:defRPr>
      </a:pPr>
      <a:endParaRPr lang="en-US"/>
    </a:p>
  </c:txPr>
  <c:externalData r:id="rId4">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Audience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Frontpage Africa</c:v>
                </c:pt>
                <c:pt idx="1">
                  <c:v>Daily Observer</c:v>
                </c:pt>
                <c:pt idx="2">
                  <c:v>Inquirer Newspaper</c:v>
                </c:pt>
                <c:pt idx="3">
                  <c:v>The New Dawn</c:v>
                </c:pt>
                <c:pt idx="4">
                  <c:v>The New Liberia</c:v>
                </c:pt>
                <c:pt idx="5">
                  <c:v>Women Voices</c:v>
                </c:pt>
                <c:pt idx="6">
                  <c:v>In Profile Daily</c:v>
                </c:pt>
                <c:pt idx="7">
                  <c:v>Liberian Investigator</c:v>
                </c:pt>
              </c:strCache>
            </c:strRef>
          </c:cat>
          <c:val>
            <c:numRef>
              <c:f>Sheet1!$B$2:$B$9</c:f>
              <c:numCache>
                <c:formatCode>_(* #,##0_);_(* \(#,##0\);_(* "-"??_);_(@_)</c:formatCode>
                <c:ptCount val="8"/>
                <c:pt idx="0">
                  <c:v>325000</c:v>
                </c:pt>
                <c:pt idx="1">
                  <c:v>140000</c:v>
                </c:pt>
                <c:pt idx="2">
                  <c:v>85000</c:v>
                </c:pt>
                <c:pt idx="3">
                  <c:v>81000</c:v>
                </c:pt>
                <c:pt idx="4">
                  <c:v>78000</c:v>
                </c:pt>
                <c:pt idx="5">
                  <c:v>64000</c:v>
                </c:pt>
                <c:pt idx="6">
                  <c:v>60000</c:v>
                </c:pt>
                <c:pt idx="7">
                  <c:v>56000</c:v>
                </c:pt>
              </c:numCache>
            </c:numRef>
          </c:val>
          <c:extLst>
            <c:ext xmlns:c16="http://schemas.microsoft.com/office/drawing/2014/chart" uri="{C3380CC4-5D6E-409C-BE32-E72D297353CC}">
              <c16:uniqueId val="{00000000-9F3C-0B4C-9FB1-93B4A5689398}"/>
            </c:ext>
          </c:extLst>
        </c:ser>
        <c:dLbls>
          <c:dLblPos val="outEnd"/>
          <c:showLegendKey val="0"/>
          <c:showVal val="1"/>
          <c:showCatName val="0"/>
          <c:showSerName val="0"/>
          <c:showPercent val="0"/>
          <c:showBubbleSize val="0"/>
        </c:dLbls>
        <c:gapWidth val="219"/>
        <c:overlap val="-27"/>
        <c:axId val="404844816"/>
        <c:axId val="536454560"/>
      </c:barChart>
      <c:catAx>
        <c:axId val="404844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536454560"/>
        <c:crosses val="autoZero"/>
        <c:auto val="1"/>
        <c:lblAlgn val="ctr"/>
        <c:lblOffset val="100"/>
        <c:noMultiLvlLbl val="0"/>
      </c:catAx>
      <c:valAx>
        <c:axId val="536454560"/>
        <c:scaling>
          <c:orientation val="minMax"/>
        </c:scaling>
        <c:delete val="0"/>
        <c:axPos val="l"/>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04844816"/>
        <c:crosses val="autoZero"/>
        <c:crossBetween val="between"/>
      </c:valAx>
      <c:spPr>
        <a:noFill/>
        <a:ln>
          <a:noFill/>
        </a:ln>
        <a:effectLst/>
      </c:spPr>
    </c:plotArea>
    <c:plotVisOnly val="1"/>
    <c:dispBlanksAs val="gap"/>
    <c:showDLblsOverMax val="0"/>
    <c:extLst/>
  </c:chart>
  <c:spPr>
    <a:noFill/>
    <a:ln>
      <a:noFill/>
    </a:ln>
    <a:effectLst/>
  </c:spPr>
  <c:txPr>
    <a:bodyPr/>
    <a:lstStyle/>
    <a:p>
      <a:pPr>
        <a:defRPr>
          <a:solidFill>
            <a:schemeClr val="tx1"/>
          </a:solidFill>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9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5024154589371984E-2"/>
          <c:y val="0.14838824801018344"/>
          <c:w val="0.93538647342995174"/>
          <c:h val="0.79829767642275939"/>
        </c:manualLayout>
      </c:layout>
      <c:pie3DChart>
        <c:varyColors val="1"/>
        <c:ser>
          <c:idx val="0"/>
          <c:order val="0"/>
          <c:tx>
            <c:strRef>
              <c:f>Sheet1!$B$1</c:f>
              <c:strCache>
                <c:ptCount val="1"/>
                <c:pt idx="0">
                  <c:v>National Share - Total</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9020-4B59-92F4-B59F954B582F}"/>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9020-4B59-92F4-B59F954B582F}"/>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9020-4B59-92F4-B59F954B582F}"/>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9020-4B59-92F4-B59F954B582F}"/>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9020-4B59-92F4-B59F954B582F}"/>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B-9020-4B59-92F4-B59F954B582F}"/>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D-9020-4B59-92F4-B59F954B582F}"/>
              </c:ext>
            </c:extLst>
          </c:dPt>
          <c:dPt>
            <c:idx val="7"/>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E-EB7E-4389-A02F-B7A83A47DD93}"/>
              </c:ext>
            </c:extLst>
          </c:dPt>
          <c:dPt>
            <c:idx val="8"/>
            <c:bubble3D val="0"/>
            <c:spPr>
              <a:solidFill>
                <a:schemeClr val="accent3">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F-EB7E-4389-A02F-B7A83A47DD93}"/>
              </c:ext>
            </c:extLst>
          </c:dPt>
          <c:dLbls>
            <c:dLbl>
              <c:idx val="0"/>
              <c:layout>
                <c:manualLayout>
                  <c:x val="-2.329519951971535E-2"/>
                  <c:y val="1.7435267565002324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020-4B59-92F4-B59F954B582F}"/>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9020-4B59-92F4-B59F954B582F}"/>
                </c:ext>
              </c:extLst>
            </c:dLbl>
            <c:dLbl>
              <c:idx val="2"/>
              <c:layout>
                <c:manualLayout>
                  <c:x val="-3.0283759375629871E-2"/>
                  <c:y val="-6.9741070260009724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9020-4B59-92F4-B59F954B582F}"/>
                </c:ext>
              </c:extLst>
            </c:dLbl>
            <c:dLbl>
              <c:idx val="3"/>
              <c:layout>
                <c:manualLayout>
                  <c:x val="-1.397711971182921E-2"/>
                  <c:y val="-0.1104233612450154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9020-4B59-92F4-B59F954B582F}"/>
                </c:ext>
              </c:extLst>
            </c:dLbl>
            <c:dLbl>
              <c:idx val="4"/>
              <c:layout>
                <c:manualLayout>
                  <c:x val="-1.397711971182921E-2"/>
                  <c:y val="-6.3929314405008958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9020-4B59-92F4-B59F954B582F}"/>
                </c:ext>
              </c:extLst>
            </c:dLbl>
            <c:dLbl>
              <c:idx val="5"/>
              <c:layout>
                <c:manualLayout>
                  <c:x val="0"/>
                  <c:y val="-2.0341145492502835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9020-4B59-92F4-B59F954B582F}"/>
                </c:ext>
              </c:extLst>
            </c:dLbl>
            <c:dLbl>
              <c:idx val="6"/>
              <c:layout>
                <c:manualLayout>
                  <c:x val="-1.708294897077367E-16"/>
                  <c:y val="8.1364581970011285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9020-4B59-92F4-B59F954B582F}"/>
                </c:ext>
              </c:extLst>
            </c:dLbl>
            <c:dLbl>
              <c:idx val="7"/>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E-EB7E-4389-A02F-B7A83A47DD93}"/>
                </c:ext>
              </c:extLst>
            </c:dLbl>
            <c:dLbl>
              <c:idx val="8"/>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F-EB7E-4389-A02F-B7A83A47DD93}"/>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Sheet1!$A$2:$A$10</c:f>
              <c:strCache>
                <c:ptCount val="9"/>
                <c:pt idx="0">
                  <c:v>LNTV</c:v>
                </c:pt>
                <c:pt idx="1">
                  <c:v>Spoon TV</c:v>
                </c:pt>
                <c:pt idx="2">
                  <c:v>KMTV</c:v>
                </c:pt>
                <c:pt idx="3">
                  <c:v>TAMMA TV</c:v>
                </c:pt>
                <c:pt idx="4">
                  <c:v>Sky TV</c:v>
                </c:pt>
                <c:pt idx="5">
                  <c:v>Power TV</c:v>
                </c:pt>
                <c:pt idx="6">
                  <c:v>FORTUNE TV</c:v>
                </c:pt>
                <c:pt idx="7">
                  <c:v>Women TV</c:v>
                </c:pt>
                <c:pt idx="8">
                  <c:v>Light TV</c:v>
                </c:pt>
              </c:strCache>
            </c:strRef>
          </c:cat>
          <c:val>
            <c:numRef>
              <c:f>Sheet1!$B$2:$B$10</c:f>
              <c:numCache>
                <c:formatCode>0%</c:formatCode>
                <c:ptCount val="9"/>
                <c:pt idx="0">
                  <c:v>0.39974671781830784</c:v>
                </c:pt>
                <c:pt idx="1">
                  <c:v>0.2649637151874944</c:v>
                </c:pt>
                <c:pt idx="2">
                  <c:v>9.4114908879222955E-2</c:v>
                </c:pt>
                <c:pt idx="3">
                  <c:v>6.2882237606680436E-2</c:v>
                </c:pt>
                <c:pt idx="4">
                  <c:v>5.2894041796181637E-2</c:v>
                </c:pt>
                <c:pt idx="5">
                  <c:v>4.1152368811853447E-2</c:v>
                </c:pt>
                <c:pt idx="6">
                  <c:v>2.1773346826725059E-2</c:v>
                </c:pt>
                <c:pt idx="7">
                  <c:v>2.0900625799981299E-2</c:v>
                </c:pt>
                <c:pt idx="8">
                  <c:v>1.891332579876287E-2</c:v>
                </c:pt>
              </c:numCache>
            </c:numRef>
          </c:val>
          <c:extLst>
            <c:ext xmlns:c16="http://schemas.microsoft.com/office/drawing/2014/chart" uri="{C3380CC4-5D6E-409C-BE32-E72D297353CC}">
              <c16:uniqueId val="{00000016-9020-4B59-92F4-B59F954B582F}"/>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9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5024154589371984E-2"/>
          <c:y val="0.14838824801018344"/>
          <c:w val="0.93538647342995174"/>
          <c:h val="0.79829767642275939"/>
        </c:manualLayout>
      </c:layout>
      <c:pie3DChart>
        <c:varyColors val="1"/>
        <c:ser>
          <c:idx val="0"/>
          <c:order val="0"/>
          <c:tx>
            <c:strRef>
              <c:f>Sheet1!$B$1</c:f>
              <c:strCache>
                <c:ptCount val="1"/>
                <c:pt idx="0">
                  <c:v>National Share - Weekday</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D130-4144-839F-3058EDFE414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D130-4144-839F-3058EDFE4145}"/>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D130-4144-839F-3058EDFE4145}"/>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D130-4144-839F-3058EDFE4145}"/>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D130-4144-839F-3058EDFE4145}"/>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B-D130-4144-839F-3058EDFE4145}"/>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D-D130-4144-839F-3058EDFE4145}"/>
              </c:ext>
            </c:extLst>
          </c:dPt>
          <c:dPt>
            <c:idx val="7"/>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E-0010-4CF4-8A08-84532A880635}"/>
              </c:ext>
            </c:extLst>
          </c:dPt>
          <c:dPt>
            <c:idx val="8"/>
            <c:bubble3D val="0"/>
            <c:spPr>
              <a:solidFill>
                <a:schemeClr val="accent3">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0-5C44-4FE8-9D93-9A4D93FDE183}"/>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D130-4144-839F-3058EDFE4145}"/>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D130-4144-839F-3058EDFE4145}"/>
                </c:ext>
              </c:extLst>
            </c:dLbl>
            <c:dLbl>
              <c:idx val="2"/>
              <c:layout>
                <c:manualLayout>
                  <c:x val="-4.8919918991402321E-2"/>
                  <c:y val="-2.3247023420003253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D130-4144-839F-3058EDFE4145}"/>
                </c:ext>
              </c:extLst>
            </c:dLbl>
            <c:dLbl>
              <c:idx val="3"/>
              <c:layout>
                <c:manualLayout>
                  <c:x val="-2.0965679567743901E-2"/>
                  <c:y val="-8.4270459897511751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D130-4144-839F-3058EDFE4145}"/>
                </c:ext>
              </c:extLst>
            </c:dLbl>
            <c:dLbl>
              <c:idx val="4"/>
              <c:layout>
                <c:manualLayout>
                  <c:x val="-9.3180798078861399E-3"/>
                  <c:y val="-6.9741070260009752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D130-4144-839F-3058EDFE4145}"/>
                </c:ext>
              </c:extLst>
            </c:dLbl>
            <c:dLbl>
              <c:idx val="5"/>
              <c:layout>
                <c:manualLayout>
                  <c:x val="-1.708294897077367E-16"/>
                  <c:y val="-3.4870535130004911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D130-4144-839F-3058EDFE4145}"/>
                </c:ext>
              </c:extLst>
            </c:dLbl>
            <c:dLbl>
              <c:idx val="6"/>
              <c:layout>
                <c:manualLayout>
                  <c:x val="0"/>
                  <c:y val="7.2646948187510177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D130-4144-839F-3058EDFE4145}"/>
                </c:ext>
              </c:extLst>
            </c:dLbl>
            <c:dLbl>
              <c:idx val="7"/>
              <c:layout>
                <c:manualLayout>
                  <c:x val="-1.708294897077367E-16"/>
                  <c:y val="0.11042336124501539"/>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E-0010-4CF4-8A08-84532A880635}"/>
                </c:ext>
              </c:extLst>
            </c:dLbl>
            <c:dLbl>
              <c:idx val="8"/>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10-5C44-4FE8-9D93-9A4D93FDE183}"/>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Sheet1!$A$2:$A$10</c:f>
              <c:strCache>
                <c:ptCount val="9"/>
                <c:pt idx="0">
                  <c:v>LNTV</c:v>
                </c:pt>
                <c:pt idx="1">
                  <c:v>Spoon TV</c:v>
                </c:pt>
                <c:pt idx="2">
                  <c:v>KMTV</c:v>
                </c:pt>
                <c:pt idx="3">
                  <c:v>TAMMA TV</c:v>
                </c:pt>
                <c:pt idx="4">
                  <c:v>Sky TV</c:v>
                </c:pt>
                <c:pt idx="5">
                  <c:v>Power TV</c:v>
                </c:pt>
                <c:pt idx="6">
                  <c:v>FORTUNE TV</c:v>
                </c:pt>
                <c:pt idx="7">
                  <c:v>Women TV</c:v>
                </c:pt>
                <c:pt idx="8">
                  <c:v>Light TV</c:v>
                </c:pt>
              </c:strCache>
            </c:strRef>
          </c:cat>
          <c:val>
            <c:numRef>
              <c:f>Sheet1!$B$2:$B$10</c:f>
              <c:numCache>
                <c:formatCode>0%</c:formatCode>
                <c:ptCount val="9"/>
                <c:pt idx="0">
                  <c:v>0.38367272141987568</c:v>
                </c:pt>
                <c:pt idx="1">
                  <c:v>0.27021853126315576</c:v>
                </c:pt>
                <c:pt idx="2">
                  <c:v>0.10064316366716915</c:v>
                </c:pt>
                <c:pt idx="3">
                  <c:v>7.1256607470660552E-2</c:v>
                </c:pt>
                <c:pt idx="4">
                  <c:v>5.6800925799180696E-2</c:v>
                </c:pt>
                <c:pt idx="5">
                  <c:v>3.6557336891270401E-2</c:v>
                </c:pt>
                <c:pt idx="6">
                  <c:v>2.1992577439672163E-2</c:v>
                </c:pt>
                <c:pt idx="7">
                  <c:v>1.9391455112364737E-2</c:v>
                </c:pt>
                <c:pt idx="8">
                  <c:v>1.8361775982764218E-2</c:v>
                </c:pt>
              </c:numCache>
            </c:numRef>
          </c:val>
          <c:extLst>
            <c:ext xmlns:c16="http://schemas.microsoft.com/office/drawing/2014/chart" uri="{C3380CC4-5D6E-409C-BE32-E72D297353CC}">
              <c16:uniqueId val="{0000000E-D130-4144-839F-3058EDFE4145}"/>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7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5024154589371984E-2"/>
          <c:y val="0.14838824801018344"/>
          <c:w val="0.93538647342995174"/>
          <c:h val="0.79829767642275939"/>
        </c:manualLayout>
      </c:layout>
      <c:pie3DChart>
        <c:varyColors val="1"/>
        <c:ser>
          <c:idx val="0"/>
          <c:order val="0"/>
          <c:tx>
            <c:strRef>
              <c:f>Sheet1!$B$1</c:f>
              <c:strCache>
                <c:ptCount val="1"/>
                <c:pt idx="0">
                  <c:v>National Share - Male</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9020-4B59-92F4-B59F954B582F}"/>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9020-4B59-92F4-B59F954B582F}"/>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9020-4B59-92F4-B59F954B582F}"/>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9020-4B59-92F4-B59F954B582F}"/>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9020-4B59-92F4-B59F954B582F}"/>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B-9020-4B59-92F4-B59F954B582F}"/>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D-9020-4B59-92F4-B59F954B582F}"/>
              </c:ext>
            </c:extLst>
          </c:dPt>
          <c:dPt>
            <c:idx val="7"/>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E-55F0-412C-996E-5C65A255EABB}"/>
              </c:ext>
            </c:extLst>
          </c:dPt>
          <c:dPt>
            <c:idx val="8"/>
            <c:bubble3D val="0"/>
            <c:spPr>
              <a:solidFill>
                <a:schemeClr val="accent3">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0-5454-4CC9-95AF-11CC308EE831}"/>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9020-4B59-92F4-B59F954B582F}"/>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9020-4B59-92F4-B59F954B582F}"/>
                </c:ext>
              </c:extLst>
            </c:dLbl>
            <c:dLbl>
              <c:idx val="2"/>
              <c:layout>
                <c:manualLayout>
                  <c:x val="-4.1931359135487629E-2"/>
                  <c:y val="-1.7435267565002431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9020-4B59-92F4-B59F954B582F}"/>
                </c:ext>
              </c:extLst>
            </c:dLbl>
            <c:dLbl>
              <c:idx val="3"/>
              <c:layout>
                <c:manualLayout>
                  <c:x val="-7.4544638463089119E-2"/>
                  <c:y val="-4.9399924767506896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9020-4B59-92F4-B59F954B582F}"/>
                </c:ext>
              </c:extLst>
            </c:dLbl>
            <c:dLbl>
              <c:idx val="4"/>
              <c:layout>
                <c:manualLayout>
                  <c:x val="-5.8237998799288378E-2"/>
                  <c:y val="-0.1249527508825174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9020-4B59-92F4-B59F954B582F}"/>
                </c:ext>
              </c:extLst>
            </c:dLbl>
            <c:dLbl>
              <c:idx val="5"/>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9020-4B59-92F4-B59F954B582F}"/>
                </c:ext>
              </c:extLst>
            </c:dLbl>
            <c:dLbl>
              <c:idx val="6"/>
              <c:layout>
                <c:manualLayout>
                  <c:x val="7.6874158415060664E-2"/>
                  <c:y val="-0.11914099502751661"/>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9020-4B59-92F4-B59F954B582F}"/>
                </c:ext>
              </c:extLst>
            </c:dLbl>
            <c:dLbl>
              <c:idx val="7"/>
              <c:layout>
                <c:manualLayout>
                  <c:x val="3.727231923154456E-2"/>
                  <c:y val="2.9058779275004051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E-55F0-412C-996E-5C65A255EABB}"/>
                </c:ext>
              </c:extLst>
            </c:dLbl>
            <c:dLbl>
              <c:idx val="8"/>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10-5454-4CC9-95AF-11CC308EE831}"/>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Sheet1!$A$2:$A$10</c:f>
              <c:strCache>
                <c:ptCount val="9"/>
                <c:pt idx="0">
                  <c:v>LNTV</c:v>
                </c:pt>
                <c:pt idx="1">
                  <c:v>Spoon TV</c:v>
                </c:pt>
                <c:pt idx="2">
                  <c:v>KMTV</c:v>
                </c:pt>
                <c:pt idx="3">
                  <c:v>TAMMA TV</c:v>
                </c:pt>
                <c:pt idx="4">
                  <c:v>Sky TV</c:v>
                </c:pt>
                <c:pt idx="5">
                  <c:v>Power TV</c:v>
                </c:pt>
                <c:pt idx="6">
                  <c:v>FORTUNE TV</c:v>
                </c:pt>
                <c:pt idx="7">
                  <c:v>Light TV</c:v>
                </c:pt>
                <c:pt idx="8">
                  <c:v>Women TV</c:v>
                </c:pt>
              </c:strCache>
            </c:strRef>
          </c:cat>
          <c:val>
            <c:numRef>
              <c:f>Sheet1!$B$2:$B$10</c:f>
              <c:numCache>
                <c:formatCode>0%</c:formatCode>
                <c:ptCount val="9"/>
                <c:pt idx="0">
                  <c:v>0.32693097882271399</c:v>
                </c:pt>
                <c:pt idx="1">
                  <c:v>0.27762708995709412</c:v>
                </c:pt>
                <c:pt idx="2">
                  <c:v>0.11399953910717192</c:v>
                </c:pt>
                <c:pt idx="3">
                  <c:v>8.7346811481543662E-2</c:v>
                </c:pt>
                <c:pt idx="4">
                  <c:v>6.2936184187729186E-2</c:v>
                </c:pt>
                <c:pt idx="5">
                  <c:v>4.5212884399997447E-2</c:v>
                </c:pt>
                <c:pt idx="6">
                  <c:v>2.4916038250725758E-2</c:v>
                </c:pt>
                <c:pt idx="7">
                  <c:v>2.4821151548891942E-2</c:v>
                </c:pt>
                <c:pt idx="8">
                  <c:v>1.8475974031429702E-2</c:v>
                </c:pt>
              </c:numCache>
            </c:numRef>
          </c:val>
          <c:extLst>
            <c:ext xmlns:c16="http://schemas.microsoft.com/office/drawing/2014/chart" uri="{C3380CC4-5D6E-409C-BE32-E72D297353CC}">
              <c16:uniqueId val="{00000016-9020-4B59-92F4-B59F954B582F}"/>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9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5024154589371984E-2"/>
          <c:y val="0.14838824801018344"/>
          <c:w val="0.93538647342995174"/>
          <c:h val="0.79829767642275939"/>
        </c:manualLayout>
      </c:layout>
      <c:pie3DChart>
        <c:varyColors val="1"/>
        <c:ser>
          <c:idx val="0"/>
          <c:order val="0"/>
          <c:tx>
            <c:strRef>
              <c:f>Sheet1!$B$1</c:f>
              <c:strCache>
                <c:ptCount val="1"/>
                <c:pt idx="0">
                  <c:v>National Share - Female</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D130-4144-839F-3058EDFE414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D130-4144-839F-3058EDFE4145}"/>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D130-4144-839F-3058EDFE4145}"/>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D130-4144-839F-3058EDFE4145}"/>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D130-4144-839F-3058EDFE4145}"/>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B-D130-4144-839F-3058EDFE4145}"/>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D-D130-4144-839F-3058EDFE4145}"/>
              </c:ext>
            </c:extLst>
          </c:dPt>
          <c:dPt>
            <c:idx val="7"/>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E-5A5E-420B-AC8E-8B4488FC246E}"/>
              </c:ext>
            </c:extLst>
          </c:dPt>
          <c:dPt>
            <c:idx val="8"/>
            <c:bubble3D val="0"/>
            <c:spPr>
              <a:solidFill>
                <a:schemeClr val="accent3">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0-0807-489D-973A-EA41B5CA3E3E}"/>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D130-4144-839F-3058EDFE4145}"/>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D130-4144-839F-3058EDFE4145}"/>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D130-4144-839F-3058EDFE4145}"/>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7-D130-4144-839F-3058EDFE4145}"/>
                </c:ext>
              </c:extLst>
            </c:dLbl>
            <c:dLbl>
              <c:idx val="4"/>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9-D130-4144-839F-3058EDFE4145}"/>
                </c:ext>
              </c:extLst>
            </c:dLbl>
            <c:dLbl>
              <c:idx val="5"/>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B-D130-4144-839F-3058EDFE4145}"/>
                </c:ext>
              </c:extLst>
            </c:dLbl>
            <c:dLbl>
              <c:idx val="6"/>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D-D130-4144-839F-3058EDFE4145}"/>
                </c:ext>
              </c:extLst>
            </c:dLbl>
            <c:dLbl>
              <c:idx val="7"/>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E-5A5E-420B-AC8E-8B4488FC246E}"/>
                </c:ext>
              </c:extLst>
            </c:dLbl>
            <c:dLbl>
              <c:idx val="8"/>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10-0807-489D-973A-EA41B5CA3E3E}"/>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Sheet1!$A$2:$A$10</c:f>
              <c:strCache>
                <c:ptCount val="9"/>
                <c:pt idx="0">
                  <c:v>LNTV</c:v>
                </c:pt>
                <c:pt idx="1">
                  <c:v>Spoon TV</c:v>
                </c:pt>
                <c:pt idx="2">
                  <c:v>KMTV</c:v>
                </c:pt>
                <c:pt idx="3">
                  <c:v>Sky TV</c:v>
                </c:pt>
                <c:pt idx="4">
                  <c:v>Power TV</c:v>
                </c:pt>
                <c:pt idx="5">
                  <c:v>TAMMA TV</c:v>
                </c:pt>
                <c:pt idx="6">
                  <c:v>Women TV</c:v>
                </c:pt>
                <c:pt idx="7">
                  <c:v>FORTUNE TV</c:v>
                </c:pt>
                <c:pt idx="8">
                  <c:v>Light TV</c:v>
                </c:pt>
              </c:strCache>
            </c:strRef>
          </c:cat>
          <c:val>
            <c:numRef>
              <c:f>Sheet1!$B$2:$B$10</c:f>
              <c:numCache>
                <c:formatCode>0%</c:formatCode>
                <c:ptCount val="9"/>
                <c:pt idx="0">
                  <c:v>0.4913686076730146</c:v>
                </c:pt>
                <c:pt idx="1">
                  <c:v>0.25387071742390199</c:v>
                </c:pt>
                <c:pt idx="2">
                  <c:v>7.3052831488577108E-2</c:v>
                </c:pt>
                <c:pt idx="3">
                  <c:v>4.2361712532307694E-2</c:v>
                </c:pt>
                <c:pt idx="4">
                  <c:v>3.727850048394022E-2</c:v>
                </c:pt>
                <c:pt idx="5">
                  <c:v>3.5938779722656966E-2</c:v>
                </c:pt>
                <c:pt idx="6">
                  <c:v>2.4099276902813441E-2</c:v>
                </c:pt>
                <c:pt idx="7">
                  <c:v>1.8578896027732366E-2</c:v>
                </c:pt>
                <c:pt idx="8">
                  <c:v>1.2479481398087508E-2</c:v>
                </c:pt>
              </c:numCache>
            </c:numRef>
          </c:val>
          <c:extLst>
            <c:ext xmlns:c16="http://schemas.microsoft.com/office/drawing/2014/chart" uri="{C3380CC4-5D6E-409C-BE32-E72D297353CC}">
              <c16:uniqueId val="{0000000E-D130-4144-839F-3058EDFE4145}"/>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r>
              <a:rPr lang="en-US" dirty="0"/>
              <a:t>National - Male</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Sheet1!$C$1</c:f>
              <c:strCache>
                <c:ptCount val="1"/>
                <c:pt idx="0">
                  <c:v>Rating</c:v>
                </c:pt>
              </c:strCache>
            </c:strRef>
          </c:tx>
          <c:spPr>
            <a:solidFill>
              <a:srgbClr val="4394B6"/>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LNTV</c:v>
                </c:pt>
                <c:pt idx="1">
                  <c:v>Spoon TV</c:v>
                </c:pt>
                <c:pt idx="2">
                  <c:v>KMTV</c:v>
                </c:pt>
                <c:pt idx="3">
                  <c:v>TAMMA TV</c:v>
                </c:pt>
                <c:pt idx="4">
                  <c:v>Sky TV</c:v>
                </c:pt>
                <c:pt idx="5">
                  <c:v>Power TV</c:v>
                </c:pt>
                <c:pt idx="6">
                  <c:v>FORTUNE TV</c:v>
                </c:pt>
                <c:pt idx="7">
                  <c:v>Women TV</c:v>
                </c:pt>
                <c:pt idx="8">
                  <c:v>Light TV</c:v>
                </c:pt>
              </c:strCache>
            </c:strRef>
          </c:cat>
          <c:val>
            <c:numRef>
              <c:f>Sheet1!$C$2:$C$10</c:f>
              <c:numCache>
                <c:formatCode>0.0</c:formatCode>
                <c:ptCount val="9"/>
                <c:pt idx="0">
                  <c:v>4.0850555398818056</c:v>
                </c:pt>
                <c:pt idx="1">
                  <c:v>3.4871406094963482</c:v>
                </c:pt>
                <c:pt idx="2">
                  <c:v>1.4244427079094848</c:v>
                </c:pt>
                <c:pt idx="3">
                  <c:v>1.0914125587565802</c:v>
                </c:pt>
                <c:pt idx="4">
                  <c:v>0.78639781644712892</c:v>
                </c:pt>
                <c:pt idx="5">
                  <c:v>0.56494231460519251</c:v>
                </c:pt>
                <c:pt idx="6">
                  <c:v>0.31132993408749027</c:v>
                </c:pt>
                <c:pt idx="7">
                  <c:v>0.23086028844251119</c:v>
                </c:pt>
                <c:pt idx="8">
                  <c:v>0.31014430937739651</c:v>
                </c:pt>
              </c:numCache>
            </c:numRef>
          </c:val>
          <c:extLst>
            <c:ext xmlns:c16="http://schemas.microsoft.com/office/drawing/2014/chart" uri="{C3380CC4-5D6E-409C-BE32-E72D297353CC}">
              <c16:uniqueId val="{00000000-867C-9C49-B021-A2FEB632A706}"/>
            </c:ext>
          </c:extLst>
        </c:ser>
        <c:dLbls>
          <c:dLblPos val="outEnd"/>
          <c:showLegendKey val="0"/>
          <c:showVal val="1"/>
          <c:showCatName val="0"/>
          <c:showSerName val="0"/>
          <c:showPercent val="0"/>
          <c:showBubbleSize val="0"/>
        </c:dLbls>
        <c:gapWidth val="219"/>
        <c:axId val="404844816"/>
        <c:axId val="536454560"/>
      </c:barChart>
      <c:lineChart>
        <c:grouping val="standard"/>
        <c:varyColors val="0"/>
        <c:ser>
          <c:idx val="1"/>
          <c:order val="1"/>
          <c:tx>
            <c:strRef>
              <c:f>Sheet1!$B$1</c:f>
              <c:strCache>
                <c:ptCount val="1"/>
                <c:pt idx="0">
                  <c:v>Affinity</c:v>
                </c:pt>
              </c:strCache>
            </c:strRef>
          </c:tx>
          <c:spPr>
            <a:ln w="28575" cap="rnd">
              <a:solidFill>
                <a:schemeClr val="accent4"/>
              </a:solidFill>
              <a:round/>
            </a:ln>
            <a:effectLst/>
          </c:spPr>
          <c:marker>
            <c:symbol val="none"/>
          </c:marker>
          <c:dLbls>
            <c:dLbl>
              <c:idx val="0"/>
              <c:layout>
                <c:manualLayout>
                  <c:x val="-2.0833333333333332E-2"/>
                  <c:y val="2.7313250726083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0AB-490F-BB6D-1906BFBA4381}"/>
                </c:ext>
              </c:extLst>
            </c:dLbl>
            <c:dLbl>
              <c:idx val="1"/>
              <c:layout>
                <c:manualLayout>
                  <c:x val="-2.2916666666666665E-2"/>
                  <c:y val="-2.73132507260832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0AB-490F-BB6D-1906BFBA4381}"/>
                </c:ext>
              </c:extLst>
            </c:dLbl>
            <c:dLbl>
              <c:idx val="2"/>
              <c:layout>
                <c:manualLayout>
                  <c:x val="-2.1874999999999999E-2"/>
                  <c:y val="-3.3382861998546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0AB-490F-BB6D-1906BFBA4381}"/>
                </c:ext>
              </c:extLst>
            </c:dLbl>
            <c:dLbl>
              <c:idx val="4"/>
              <c:layout>
                <c:manualLayout>
                  <c:x val="-1.8749999999999999E-2"/>
                  <c:y val="2.12436394536202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0AB-490F-BB6D-1906BFBA4381}"/>
                </c:ext>
              </c:extLst>
            </c:dLbl>
            <c:spPr>
              <a:noFill/>
              <a:ln>
                <a:noFill/>
              </a:ln>
              <a:effectLst/>
            </c:spPr>
            <c:txPr>
              <a:bodyPr rot="0" spcFirstLastPara="1" vertOverflow="ellipsis" vert="horz" wrap="square" anchor="ctr" anchorCtr="1"/>
              <a:lstStyle/>
              <a:p>
                <a:pPr>
                  <a:defRPr sz="1197"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LNTV</c:v>
                </c:pt>
                <c:pt idx="1">
                  <c:v>Spoon TV</c:v>
                </c:pt>
                <c:pt idx="2">
                  <c:v>KMTV</c:v>
                </c:pt>
                <c:pt idx="3">
                  <c:v>TAMMA TV</c:v>
                </c:pt>
                <c:pt idx="4">
                  <c:v>Sky TV</c:v>
                </c:pt>
                <c:pt idx="5">
                  <c:v>Power TV</c:v>
                </c:pt>
                <c:pt idx="6">
                  <c:v>FORTUNE TV</c:v>
                </c:pt>
                <c:pt idx="7">
                  <c:v>Women TV</c:v>
                </c:pt>
                <c:pt idx="8">
                  <c:v>Light TV</c:v>
                </c:pt>
              </c:strCache>
            </c:strRef>
          </c:cat>
          <c:val>
            <c:numRef>
              <c:f>Sheet1!$B$2:$B$10</c:f>
              <c:numCache>
                <c:formatCode>0%</c:formatCode>
                <c:ptCount val="9"/>
                <c:pt idx="0">
                  <c:v>0.87574921507311942</c:v>
                </c:pt>
                <c:pt idx="1">
                  <c:v>1.1278458677016863</c:v>
                </c:pt>
                <c:pt idx="2">
                  <c:v>1.2970396664455577</c:v>
                </c:pt>
                <c:pt idx="3">
                  <c:v>1.4873995898063856</c:v>
                </c:pt>
                <c:pt idx="4">
                  <c:v>1.2740962653045671</c:v>
                </c:pt>
                <c:pt idx="5">
                  <c:v>1.1764567439338789</c:v>
                </c:pt>
                <c:pt idx="6">
                  <c:v>1.2253562972936554</c:v>
                </c:pt>
                <c:pt idx="7">
                  <c:v>0.94657851304796392</c:v>
                </c:pt>
                <c:pt idx="8">
                  <c:v>1.405279177066288</c:v>
                </c:pt>
              </c:numCache>
            </c:numRef>
          </c:val>
          <c:smooth val="0"/>
          <c:extLst>
            <c:ext xmlns:c16="http://schemas.microsoft.com/office/drawing/2014/chart" uri="{C3380CC4-5D6E-409C-BE32-E72D297353CC}">
              <c16:uniqueId val="{00000001-867C-9C49-B021-A2FEB632A706}"/>
            </c:ext>
          </c:extLst>
        </c:ser>
        <c:dLbls>
          <c:showLegendKey val="0"/>
          <c:showVal val="0"/>
          <c:showCatName val="0"/>
          <c:showSerName val="0"/>
          <c:showPercent val="0"/>
          <c:showBubbleSize val="0"/>
        </c:dLbls>
        <c:marker val="1"/>
        <c:smooth val="0"/>
        <c:axId val="1365359520"/>
        <c:axId val="1362626816"/>
      </c:lineChart>
      <c:catAx>
        <c:axId val="404844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536454560"/>
        <c:crosses val="autoZero"/>
        <c:auto val="1"/>
        <c:lblAlgn val="ctr"/>
        <c:lblOffset val="100"/>
        <c:noMultiLvlLbl val="0"/>
      </c:catAx>
      <c:valAx>
        <c:axId val="53645456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404844816"/>
        <c:crosses val="autoZero"/>
        <c:crossBetween val="between"/>
      </c:valAx>
      <c:valAx>
        <c:axId val="1362626816"/>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65359520"/>
        <c:crosses val="max"/>
        <c:crossBetween val="between"/>
      </c:valAx>
      <c:catAx>
        <c:axId val="1365359520"/>
        <c:scaling>
          <c:orientation val="minMax"/>
        </c:scaling>
        <c:delete val="1"/>
        <c:axPos val="b"/>
        <c:numFmt formatCode="General" sourceLinked="1"/>
        <c:majorTickMark val="out"/>
        <c:minorTickMark val="none"/>
        <c:tickLblPos val="nextTo"/>
        <c:crossAx val="1362626816"/>
        <c:crosses val="autoZero"/>
        <c:auto val="1"/>
        <c:lblAlgn val="ctr"/>
        <c:lblOffset val="100"/>
        <c:noMultiLvlLbl val="0"/>
      </c:cat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extLst/>
  </c:chart>
  <c:spPr>
    <a:noFill/>
    <a:ln>
      <a:noFill/>
    </a:ln>
    <a:effectLst/>
  </c:spPr>
  <c:txPr>
    <a:bodyPr/>
    <a:lstStyle/>
    <a:p>
      <a:pPr>
        <a:defRPr>
          <a:solidFill>
            <a:schemeClr val="tx1"/>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41.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D2CCC0-0DCF-4827-9EE7-73D02A898228}" type="datetimeFigureOut">
              <a:rPr lang="en-GB" smtClean="0"/>
              <a:t>19/09/2024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10690B-9232-4947-B6B2-B10C6A0E9C94}" type="slidenum">
              <a:rPr lang="en-GB" smtClean="0"/>
              <a:t>‹#›</a:t>
            </a:fld>
            <a:endParaRPr lang="en-GB" dirty="0"/>
          </a:p>
        </p:txBody>
      </p:sp>
    </p:spTree>
    <p:extLst>
      <p:ext uri="{BB962C8B-B14F-4D97-AF65-F5344CB8AC3E}">
        <p14:creationId xmlns:p14="http://schemas.microsoft.com/office/powerpoint/2010/main" val="2444607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979C7774-D83F-7A4C-A525-6A5ECAF643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758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979C7774-D83F-7A4C-A525-6A5ECAF643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3727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979C7774-D83F-7A4C-A525-6A5ECAF643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7809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979C7774-D83F-7A4C-A525-6A5ECAF643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3954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979C7774-D83F-7A4C-A525-6A5ECAF643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0256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979C7774-D83F-7A4C-A525-6A5ECAF643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2645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BAB280D-8C78-6E49-B9A2-290379910041}"/>
              </a:ext>
            </a:extLst>
          </p:cNvPr>
          <p:cNvSpPr/>
          <p:nvPr/>
        </p:nvSpPr>
        <p:spPr>
          <a:xfrm>
            <a:off x="0" y="-19730"/>
            <a:ext cx="12192000" cy="97666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kern="0" spc="1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Title 1">
            <a:extLst>
              <a:ext uri="{FF2B5EF4-FFF2-40B4-BE49-F238E27FC236}">
                <a16:creationId xmlns:a16="http://schemas.microsoft.com/office/drawing/2014/main" id="{07C74A3B-EED8-1647-9635-FFF6C6E9CF89}"/>
              </a:ext>
            </a:extLst>
          </p:cNvPr>
          <p:cNvSpPr>
            <a:spLocks noGrp="1"/>
          </p:cNvSpPr>
          <p:nvPr>
            <p:ph type="title" hasCustomPrompt="1"/>
          </p:nvPr>
        </p:nvSpPr>
        <p:spPr>
          <a:xfrm>
            <a:off x="838200" y="-179986"/>
            <a:ext cx="10515600" cy="1297172"/>
          </a:xfrm>
          <a:prstGeom prst="rect">
            <a:avLst/>
          </a:prstGeom>
        </p:spPr>
        <p:txBody>
          <a:bodyPr anchor="ctr"/>
          <a:lstStyle>
            <a:lvl1pPr algn="ctr">
              <a:defRPr>
                <a:solidFill>
                  <a:schemeClr val="tx1"/>
                </a:solidFill>
              </a:defRPr>
            </a:lvl1pPr>
          </a:lstStyle>
          <a:p>
            <a:r>
              <a:rPr lang="en-US" dirty="0"/>
              <a:t>Blank</a:t>
            </a:r>
          </a:p>
        </p:txBody>
      </p:sp>
    </p:spTree>
    <p:extLst>
      <p:ext uri="{BB962C8B-B14F-4D97-AF65-F5344CB8AC3E}">
        <p14:creationId xmlns:p14="http://schemas.microsoft.com/office/powerpoint/2010/main" val="308003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Data &amp; Insights—Low text Light">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38042CF-4F9D-724B-8FD9-54CCA99937EB}"/>
              </a:ext>
            </a:extLst>
          </p:cNvPr>
          <p:cNvSpPr>
            <a:spLocks noGrp="1"/>
          </p:cNvSpPr>
          <p:nvPr>
            <p:ph idx="10"/>
          </p:nvPr>
        </p:nvSpPr>
        <p:spPr>
          <a:xfrm>
            <a:off x="1968500" y="5791200"/>
            <a:ext cx="8509000" cy="106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a:extLst>
              <a:ext uri="{FF2B5EF4-FFF2-40B4-BE49-F238E27FC236}">
                <a16:creationId xmlns:a16="http://schemas.microsoft.com/office/drawing/2014/main" id="{5E337E3C-1588-844B-8032-21CBF74E1623}"/>
              </a:ext>
            </a:extLst>
          </p:cNvPr>
          <p:cNvSpPr/>
          <p:nvPr/>
        </p:nvSpPr>
        <p:spPr>
          <a:xfrm>
            <a:off x="0" y="-19730"/>
            <a:ext cx="12192000" cy="97666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kern="0" spc="1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Title 1">
            <a:extLst>
              <a:ext uri="{FF2B5EF4-FFF2-40B4-BE49-F238E27FC236}">
                <a16:creationId xmlns:a16="http://schemas.microsoft.com/office/drawing/2014/main" id="{53ED2837-9928-0944-B9A6-A638E633FE67}"/>
              </a:ext>
            </a:extLst>
          </p:cNvPr>
          <p:cNvSpPr>
            <a:spLocks noGrp="1"/>
          </p:cNvSpPr>
          <p:nvPr>
            <p:ph type="title" hasCustomPrompt="1"/>
          </p:nvPr>
        </p:nvSpPr>
        <p:spPr>
          <a:xfrm>
            <a:off x="838200" y="-179986"/>
            <a:ext cx="10515600" cy="1297172"/>
          </a:xfrm>
          <a:prstGeom prst="rect">
            <a:avLst/>
          </a:prstGeom>
        </p:spPr>
        <p:txBody>
          <a:bodyPr anchor="ctr"/>
          <a:lstStyle>
            <a:lvl1pPr algn="l">
              <a:defRPr>
                <a:solidFill>
                  <a:schemeClr val="tx1"/>
                </a:solidFill>
              </a:defRPr>
            </a:lvl1pPr>
          </a:lstStyle>
          <a:p>
            <a:r>
              <a:rPr lang="en-US" dirty="0"/>
              <a:t>Data &amp; Insights—Low text</a:t>
            </a:r>
          </a:p>
        </p:txBody>
      </p:sp>
    </p:spTree>
    <p:extLst>
      <p:ext uri="{BB962C8B-B14F-4D97-AF65-F5344CB8AC3E}">
        <p14:creationId xmlns:p14="http://schemas.microsoft.com/office/powerpoint/2010/main" val="312375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05F8563B-A8FE-F345-86E4-8F3358B690D4}"/>
              </a:ext>
            </a:extLst>
          </p:cNvPr>
          <p:cNvPicPr>
            <a:picLocks noChangeAspect="1"/>
          </p:cNvPicPr>
          <p:nvPr/>
        </p:nvPicPr>
        <p:blipFill>
          <a:blip r:embed="rId2">
            <a:alphaModFix amt="24000"/>
          </a:blip>
          <a:stretch>
            <a:fillRect/>
          </a:stretch>
        </p:blipFill>
        <p:spPr>
          <a:xfrm>
            <a:off x="144489" y="147166"/>
            <a:ext cx="11559832" cy="6563668"/>
          </a:xfrm>
          <a:prstGeom prst="rect">
            <a:avLst/>
          </a:prstGeom>
        </p:spPr>
      </p:pic>
      <p:pic>
        <p:nvPicPr>
          <p:cNvPr id="4" name="Picture 3" descr="GeoPoll-Logopng-04.png">
            <a:extLst>
              <a:ext uri="{FF2B5EF4-FFF2-40B4-BE49-F238E27FC236}">
                <a16:creationId xmlns:a16="http://schemas.microsoft.com/office/drawing/2014/main" id="{7DA6F83A-FD58-C24D-98CC-18D59122DB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5430" y="92124"/>
            <a:ext cx="9377949" cy="3336876"/>
          </a:xfrm>
          <a:prstGeom prst="rect">
            <a:avLst/>
          </a:prstGeom>
        </p:spPr>
      </p:pic>
    </p:spTree>
    <p:extLst>
      <p:ext uri="{BB962C8B-B14F-4D97-AF65-F5344CB8AC3E}">
        <p14:creationId xmlns:p14="http://schemas.microsoft.com/office/powerpoint/2010/main" val="9308104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pic>
        <p:nvPicPr>
          <p:cNvPr id="1026" name="Picture 2" descr="Message of thanks – Tivoli Group Limited">
            <a:extLst>
              <a:ext uri="{FF2B5EF4-FFF2-40B4-BE49-F238E27FC236}">
                <a16:creationId xmlns:a16="http://schemas.microsoft.com/office/drawing/2014/main" id="{932FBE7D-4C28-4441-871B-1504C35C998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14675" y="1319213"/>
            <a:ext cx="5962650" cy="4219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6036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9" name="Chart Placeholder 8">
            <a:extLst>
              <a:ext uri="{FF2B5EF4-FFF2-40B4-BE49-F238E27FC236}">
                <a16:creationId xmlns:a16="http://schemas.microsoft.com/office/drawing/2014/main" id="{9E142494-50C6-EE4E-B581-BCD0F5BF24F6}"/>
              </a:ext>
            </a:extLst>
          </p:cNvPr>
          <p:cNvSpPr>
            <a:spLocks noGrp="1"/>
          </p:cNvSpPr>
          <p:nvPr>
            <p:ph type="chart" sz="quarter" idx="11"/>
          </p:nvPr>
        </p:nvSpPr>
        <p:spPr>
          <a:xfrm>
            <a:off x="322346" y="1476999"/>
            <a:ext cx="11547307" cy="4127500"/>
          </a:xfrm>
        </p:spPr>
        <p:txBody>
          <a:bodyPr/>
          <a:lstStyle/>
          <a:p>
            <a:r>
              <a:rPr lang="en-US" dirty="0"/>
              <a:t>Click icon to add chart</a:t>
            </a:r>
          </a:p>
        </p:txBody>
      </p:sp>
      <p:sp>
        <p:nvSpPr>
          <p:cNvPr id="2" name="Title 1">
            <a:extLst>
              <a:ext uri="{FF2B5EF4-FFF2-40B4-BE49-F238E27FC236}">
                <a16:creationId xmlns:a16="http://schemas.microsoft.com/office/drawing/2014/main" id="{601D2AB6-738D-7541-B4CC-FBB8F8EE0AF1}"/>
              </a:ext>
            </a:extLst>
          </p:cNvPr>
          <p:cNvSpPr>
            <a:spLocks noGrp="1"/>
          </p:cNvSpPr>
          <p:nvPr>
            <p:ph type="title" hasCustomPrompt="1"/>
          </p:nvPr>
        </p:nvSpPr>
        <p:spPr>
          <a:xfrm>
            <a:off x="838201" y="-60666"/>
            <a:ext cx="10515600" cy="1325563"/>
          </a:xfrm>
        </p:spPr>
        <p:txBody>
          <a:bodyPr/>
          <a:lstStyle>
            <a:lvl1pPr algn="ctr">
              <a:defRPr>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6791F1C9-C51C-874C-B9A4-78F2E9FDE6B5}"/>
              </a:ext>
            </a:extLst>
          </p:cNvPr>
          <p:cNvSpPr>
            <a:spLocks noGrp="1"/>
          </p:cNvSpPr>
          <p:nvPr>
            <p:ph idx="1"/>
          </p:nvPr>
        </p:nvSpPr>
        <p:spPr>
          <a:xfrm>
            <a:off x="2640699" y="5816600"/>
            <a:ext cx="6910600" cy="766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A15B9E4D-5E7E-4127-BCE5-B4C8F70F6E7B}"/>
              </a:ext>
            </a:extLst>
          </p:cNvPr>
          <p:cNvPicPr>
            <a:picLocks noChangeAspect="1"/>
          </p:cNvPicPr>
          <p:nvPr userDrawn="1"/>
        </p:nvPicPr>
        <p:blipFill>
          <a:blip r:embed="rId2"/>
          <a:stretch>
            <a:fillRect/>
          </a:stretch>
        </p:blipFill>
        <p:spPr>
          <a:xfrm>
            <a:off x="141240" y="90781"/>
            <a:ext cx="1767993" cy="548688"/>
          </a:xfrm>
          <a:prstGeom prst="rect">
            <a:avLst/>
          </a:prstGeom>
        </p:spPr>
      </p:pic>
    </p:spTree>
    <p:extLst>
      <p:ext uri="{BB962C8B-B14F-4D97-AF65-F5344CB8AC3E}">
        <p14:creationId xmlns:p14="http://schemas.microsoft.com/office/powerpoint/2010/main" val="1220845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TV_3">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22102D0-844A-344E-B2D9-4EC843CCDF9C}"/>
              </a:ext>
            </a:extLst>
          </p:cNvPr>
          <p:cNvSpPr>
            <a:spLocks noGrp="1"/>
          </p:cNvSpPr>
          <p:nvPr>
            <p:ph type="title" hasCustomPrompt="1"/>
          </p:nvPr>
        </p:nvSpPr>
        <p:spPr>
          <a:xfrm>
            <a:off x="5869175" y="450074"/>
            <a:ext cx="5762662" cy="1325563"/>
          </a:xfrm>
        </p:spPr>
        <p:txBody>
          <a:bodyPr/>
          <a:lstStyle>
            <a:lvl1pPr algn="ctr">
              <a:defRPr/>
            </a:lvl1pPr>
          </a:lstStyle>
          <a:p>
            <a:r>
              <a:rPr lang="en-US" dirty="0"/>
              <a:t>Presentation Title</a:t>
            </a:r>
          </a:p>
        </p:txBody>
      </p:sp>
      <p:sp>
        <p:nvSpPr>
          <p:cNvPr id="9" name="Content Placeholder 5">
            <a:extLst>
              <a:ext uri="{FF2B5EF4-FFF2-40B4-BE49-F238E27FC236}">
                <a16:creationId xmlns:a16="http://schemas.microsoft.com/office/drawing/2014/main" id="{2728FCA6-E919-7F46-AE88-993BBB73C1C3}"/>
              </a:ext>
            </a:extLst>
          </p:cNvPr>
          <p:cNvSpPr>
            <a:spLocks noGrp="1"/>
          </p:cNvSpPr>
          <p:nvPr>
            <p:ph sz="quarter" idx="4" hasCustomPrompt="1"/>
          </p:nvPr>
        </p:nvSpPr>
        <p:spPr>
          <a:xfrm>
            <a:off x="5869175" y="1775637"/>
            <a:ext cx="5762662" cy="4414026"/>
          </a:xfrm>
        </p:spPr>
        <p:txBody>
          <a:bodyPr/>
          <a:lstStyle>
            <a:lvl1pPr marL="514350" indent="-514350">
              <a:buFont typeface="+mj-lt"/>
              <a:buAutoNum type="arabicPeriod"/>
              <a:defRPr/>
            </a:lvl1pPr>
          </a:lstStyle>
          <a:p>
            <a:pPr lvl="0"/>
            <a:r>
              <a:rPr lang="en-US" dirty="0"/>
              <a:t>One</a:t>
            </a:r>
          </a:p>
          <a:p>
            <a:pPr lvl="0"/>
            <a:r>
              <a:rPr lang="en-US" dirty="0"/>
              <a:t>Two</a:t>
            </a:r>
          </a:p>
          <a:p>
            <a:pPr lvl="0"/>
            <a:r>
              <a:rPr lang="en-US" dirty="0"/>
              <a:t>Three</a:t>
            </a:r>
          </a:p>
          <a:p>
            <a:pPr lvl="0"/>
            <a:r>
              <a:rPr lang="en-US" dirty="0"/>
              <a:t>Four</a:t>
            </a:r>
          </a:p>
          <a:p>
            <a:pPr lvl="0"/>
            <a:r>
              <a:rPr lang="en-US" dirty="0"/>
              <a:t>Five</a:t>
            </a:r>
          </a:p>
          <a:p>
            <a:pPr lvl="0"/>
            <a:r>
              <a:rPr lang="en-US" dirty="0"/>
              <a:t>Six</a:t>
            </a:r>
          </a:p>
          <a:p>
            <a:pPr lvl="0"/>
            <a:r>
              <a:rPr lang="en-US" dirty="0"/>
              <a:t>Seven</a:t>
            </a:r>
          </a:p>
          <a:p>
            <a:pPr lvl="0"/>
            <a:r>
              <a:rPr lang="en-US" dirty="0" err="1"/>
              <a:t>Etc</a:t>
            </a:r>
            <a:r>
              <a:rPr lang="en-US" dirty="0"/>
              <a:t> </a:t>
            </a:r>
          </a:p>
          <a:p>
            <a:pPr lvl="0"/>
            <a:endParaRPr lang="en-US" dirty="0"/>
          </a:p>
        </p:txBody>
      </p:sp>
      <p:pic>
        <p:nvPicPr>
          <p:cNvPr id="6" name="Picture 5">
            <a:extLst>
              <a:ext uri="{FF2B5EF4-FFF2-40B4-BE49-F238E27FC236}">
                <a16:creationId xmlns:a16="http://schemas.microsoft.com/office/drawing/2014/main" id="{6E95F355-AF6B-4969-A0FA-1FE37B0D15BF}"/>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 y="0"/>
            <a:ext cx="5437779" cy="6858000"/>
          </a:xfrm>
          <a:prstGeom prst="rect">
            <a:avLst/>
          </a:prstGeom>
        </p:spPr>
      </p:pic>
    </p:spTree>
    <p:extLst>
      <p:ext uri="{BB962C8B-B14F-4D97-AF65-F5344CB8AC3E}">
        <p14:creationId xmlns:p14="http://schemas.microsoft.com/office/powerpoint/2010/main" val="39899480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39C4371B-5046-FB45-9FD0-BD3A30CADF17}"/>
              </a:ext>
            </a:extLst>
          </p:cNvPr>
          <p:cNvPicPr>
            <a:picLocks noChangeAspect="1"/>
          </p:cNvPicPr>
          <p:nvPr userDrawn="1"/>
        </p:nvPicPr>
        <p:blipFill>
          <a:blip r:embed="rId2">
            <a:alphaModFix amt="24000"/>
          </a:blip>
          <a:stretch>
            <a:fillRect/>
          </a:stretch>
        </p:blipFill>
        <p:spPr>
          <a:xfrm>
            <a:off x="164593" y="297657"/>
            <a:ext cx="11556987" cy="6560343"/>
          </a:xfrm>
          <a:prstGeom prst="rect">
            <a:avLst/>
          </a:prstGeom>
        </p:spPr>
      </p:pic>
      <p:pic>
        <p:nvPicPr>
          <p:cNvPr id="9" name="Picture 8" descr="GeoPoll-Logopng-04.png">
            <a:extLst>
              <a:ext uri="{FF2B5EF4-FFF2-40B4-BE49-F238E27FC236}">
                <a16:creationId xmlns:a16="http://schemas.microsoft.com/office/drawing/2014/main" id="{E939D55B-B694-3B48-965B-A70FD1B1E2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9291" y="186615"/>
            <a:ext cx="9533142" cy="3391214"/>
          </a:xfrm>
          <a:prstGeom prst="rect">
            <a:avLst/>
          </a:prstGeom>
        </p:spPr>
      </p:pic>
      <p:sp>
        <p:nvSpPr>
          <p:cNvPr id="2" name="Title 1">
            <a:extLst>
              <a:ext uri="{FF2B5EF4-FFF2-40B4-BE49-F238E27FC236}">
                <a16:creationId xmlns:a16="http://schemas.microsoft.com/office/drawing/2014/main" id="{0E929E76-BB00-1440-9C27-F9DAC1D85F29}"/>
              </a:ext>
            </a:extLst>
          </p:cNvPr>
          <p:cNvSpPr>
            <a:spLocks noGrp="1"/>
          </p:cNvSpPr>
          <p:nvPr>
            <p:ph type="title"/>
          </p:nvPr>
        </p:nvSpPr>
        <p:spPr>
          <a:xfrm>
            <a:off x="838200" y="3060279"/>
            <a:ext cx="10515600" cy="1325563"/>
          </a:xfrm>
        </p:spPr>
        <p:txBody>
          <a:bodyPr/>
          <a:lstStyle>
            <a:lvl1pPr algn="ctr">
              <a:defRPr/>
            </a:lvl1pPr>
          </a:lstStyle>
          <a:p>
            <a:r>
              <a:rPr lang="en-US"/>
              <a:t>Click to edit Master title style</a:t>
            </a:r>
          </a:p>
        </p:txBody>
      </p:sp>
      <p:sp>
        <p:nvSpPr>
          <p:cNvPr id="6" name="Subtitle 2">
            <a:extLst>
              <a:ext uri="{FF2B5EF4-FFF2-40B4-BE49-F238E27FC236}">
                <a16:creationId xmlns:a16="http://schemas.microsoft.com/office/drawing/2014/main" id="{74CB638E-44B0-3D42-9AFC-A206A3ED998A}"/>
              </a:ext>
            </a:extLst>
          </p:cNvPr>
          <p:cNvSpPr>
            <a:spLocks noGrp="1"/>
          </p:cNvSpPr>
          <p:nvPr>
            <p:ph type="subTitle" idx="1" hasCustomPrompt="1"/>
          </p:nvPr>
        </p:nvSpPr>
        <p:spPr>
          <a:xfrm>
            <a:off x="1523999" y="4385842"/>
            <a:ext cx="9144000" cy="1655762"/>
          </a:xfrm>
        </p:spPr>
        <p:txBody>
          <a:bodyPr/>
          <a:lstStyle>
            <a:lvl1pPr marL="0" indent="0" algn="ctr">
              <a:buNone/>
              <a:defRPr sz="2400"/>
            </a:lvl1pPr>
            <a:lvl2pPr marL="457086" indent="0" algn="ctr">
              <a:buNone/>
              <a:defRPr sz="2000"/>
            </a:lvl2pPr>
            <a:lvl3pPr marL="914172" indent="0" algn="ctr">
              <a:buNone/>
              <a:defRPr sz="1800"/>
            </a:lvl3pPr>
            <a:lvl4pPr marL="1371257" indent="0" algn="ctr">
              <a:buNone/>
              <a:defRPr sz="1600"/>
            </a:lvl4pPr>
            <a:lvl5pPr marL="1828343" indent="0" algn="ctr">
              <a:buNone/>
              <a:defRPr sz="1600"/>
            </a:lvl5pPr>
            <a:lvl6pPr marL="2285429" indent="0" algn="ctr">
              <a:buNone/>
              <a:defRPr sz="1600"/>
            </a:lvl6pPr>
            <a:lvl7pPr marL="2742514" indent="0" algn="ctr">
              <a:buNone/>
              <a:defRPr sz="1600"/>
            </a:lvl7pPr>
            <a:lvl8pPr marL="3199600" indent="0" algn="ctr">
              <a:buNone/>
              <a:defRPr sz="1600"/>
            </a:lvl8pPr>
            <a:lvl9pPr marL="3656686" indent="0" algn="ctr">
              <a:buNone/>
              <a:defRPr sz="1600"/>
            </a:lvl9pPr>
          </a:lstStyle>
          <a:p>
            <a:pPr lvl="0"/>
            <a:r>
              <a:rPr lang="en-US" dirty="0"/>
              <a:t>Edit Master text styles</a:t>
            </a:r>
          </a:p>
        </p:txBody>
      </p:sp>
      <p:pic>
        <p:nvPicPr>
          <p:cNvPr id="10" name="Picture 9">
            <a:extLst>
              <a:ext uri="{FF2B5EF4-FFF2-40B4-BE49-F238E27FC236}">
                <a16:creationId xmlns:a16="http://schemas.microsoft.com/office/drawing/2014/main" id="{63D63FC9-6E4E-45B9-9822-5454EAE20F4B}"/>
              </a:ext>
            </a:extLst>
          </p:cNvPr>
          <p:cNvPicPr>
            <a:picLocks noChangeAspect="1"/>
          </p:cNvPicPr>
          <p:nvPr userDrawn="1"/>
        </p:nvPicPr>
        <p:blipFill>
          <a:blip r:embed="rId4"/>
          <a:stretch>
            <a:fillRect/>
          </a:stretch>
        </p:blipFill>
        <p:spPr>
          <a:xfrm>
            <a:off x="141240" y="90781"/>
            <a:ext cx="1767993" cy="548688"/>
          </a:xfrm>
          <a:prstGeom prst="rect">
            <a:avLst/>
          </a:prstGeom>
        </p:spPr>
      </p:pic>
    </p:spTree>
    <p:extLst>
      <p:ext uri="{BB962C8B-B14F-4D97-AF65-F5344CB8AC3E}">
        <p14:creationId xmlns:p14="http://schemas.microsoft.com/office/powerpoint/2010/main" val="7626360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4_Title Slide">
    <p:bg>
      <p:bgPr>
        <a:solidFill>
          <a:schemeClr val="tx1"/>
        </a:solidFill>
        <a:effectLst/>
      </p:bgPr>
    </p:bg>
    <p:spTree>
      <p:nvGrpSpPr>
        <p:cNvPr id="1" name=""/>
        <p:cNvGrpSpPr/>
        <p:nvPr/>
      </p:nvGrpSpPr>
      <p:grpSpPr>
        <a:xfrm>
          <a:off x="0" y="0"/>
          <a:ext cx="0" cy="0"/>
          <a:chOff x="0" y="0"/>
          <a:chExt cx="0" cy="0"/>
        </a:xfrm>
      </p:grpSpPr>
      <p:pic>
        <p:nvPicPr>
          <p:cNvPr id="5" name="Picture 4" descr="A picture containing indoor, person, floor, wall&#10;&#10;Description automatically generated">
            <a:extLst>
              <a:ext uri="{FF2B5EF4-FFF2-40B4-BE49-F238E27FC236}">
                <a16:creationId xmlns:a16="http://schemas.microsoft.com/office/drawing/2014/main" id="{086F4500-A56C-9045-84CE-6FB7FBAE1B7F}"/>
              </a:ext>
            </a:extLst>
          </p:cNvPr>
          <p:cNvPicPr>
            <a:picLocks noChangeAspect="1"/>
          </p:cNvPicPr>
          <p:nvPr userDrawn="1"/>
        </p:nvPicPr>
        <p:blipFill rotWithShape="1">
          <a:blip r:embed="rId2"/>
          <a:srcRect l="24217" t="512" r="25925" b="757"/>
          <a:stretch/>
        </p:blipFill>
        <p:spPr>
          <a:xfrm flipH="1">
            <a:off x="-11934" y="0"/>
            <a:ext cx="5208971" cy="6858000"/>
          </a:xfrm>
          <a:prstGeom prst="rect">
            <a:avLst/>
          </a:prstGeom>
        </p:spPr>
      </p:pic>
      <p:sp>
        <p:nvSpPr>
          <p:cNvPr id="9" name="Title 1">
            <a:extLst>
              <a:ext uri="{FF2B5EF4-FFF2-40B4-BE49-F238E27FC236}">
                <a16:creationId xmlns:a16="http://schemas.microsoft.com/office/drawing/2014/main" id="{1FC8F4B8-CA16-9E4C-A38D-1DC61C11CD8C}"/>
              </a:ext>
            </a:extLst>
          </p:cNvPr>
          <p:cNvSpPr>
            <a:spLocks noGrp="1"/>
          </p:cNvSpPr>
          <p:nvPr>
            <p:ph type="title" hasCustomPrompt="1"/>
          </p:nvPr>
        </p:nvSpPr>
        <p:spPr>
          <a:xfrm>
            <a:off x="5387009" y="334272"/>
            <a:ext cx="6579704" cy="1514407"/>
          </a:xfrm>
        </p:spPr>
        <p:txBody>
          <a:bodyPr/>
          <a:lstStyle>
            <a:lvl1pPr algn="ctr">
              <a:defRPr>
                <a:solidFill>
                  <a:schemeClr val="tx2"/>
                </a:solidFill>
              </a:defRPr>
            </a:lvl1pPr>
          </a:lstStyle>
          <a:p>
            <a:r>
              <a:rPr lang="en-US" dirty="0"/>
              <a:t>CLICK TO EDIT MASTER TITLE STYLE</a:t>
            </a:r>
          </a:p>
        </p:txBody>
      </p:sp>
      <p:sp>
        <p:nvSpPr>
          <p:cNvPr id="11" name="Content Placeholder 2">
            <a:extLst>
              <a:ext uri="{FF2B5EF4-FFF2-40B4-BE49-F238E27FC236}">
                <a16:creationId xmlns:a16="http://schemas.microsoft.com/office/drawing/2014/main" id="{CC0755D0-617E-734D-B3D3-10BB3E020C7B}"/>
              </a:ext>
            </a:extLst>
          </p:cNvPr>
          <p:cNvSpPr>
            <a:spLocks noGrp="1"/>
          </p:cNvSpPr>
          <p:nvPr>
            <p:ph sz="half" idx="1" hasCustomPrompt="1"/>
          </p:nvPr>
        </p:nvSpPr>
        <p:spPr>
          <a:xfrm>
            <a:off x="5387009" y="2172391"/>
            <a:ext cx="6579704" cy="4351338"/>
          </a:xfrm>
        </p:spPr>
        <p:txBody>
          <a:bodyPr/>
          <a:lstStyle>
            <a:lvl1pPr marL="0" indent="0">
              <a:buFont typeface="+mj-lt"/>
              <a:buNone/>
              <a:defRPr sz="3599">
                <a:solidFill>
                  <a:schemeClr val="tx2"/>
                </a:solidFill>
              </a:defRPr>
            </a:lvl1pPr>
            <a:lvl2pPr marL="457086" indent="0">
              <a:buFont typeface="+mj-lt"/>
              <a:buNone/>
              <a:defRPr>
                <a:solidFill>
                  <a:schemeClr val="bg1"/>
                </a:solidFill>
              </a:defRPr>
            </a:lvl2pPr>
            <a:lvl3pPr marL="914172" indent="0">
              <a:buFont typeface="+mj-lt"/>
              <a:buNone/>
              <a:defRPr>
                <a:solidFill>
                  <a:schemeClr val="bg1"/>
                </a:solidFill>
              </a:defRPr>
            </a:lvl3pPr>
            <a:lvl4pPr marL="1371257" indent="0">
              <a:buFont typeface="+mj-lt"/>
              <a:buNone/>
              <a:defRPr>
                <a:solidFill>
                  <a:schemeClr val="bg1"/>
                </a:solidFill>
              </a:defRPr>
            </a:lvl4pPr>
            <a:lvl5pPr marL="1828343" indent="0">
              <a:buFont typeface="+mj-lt"/>
              <a:buNone/>
              <a:defRPr>
                <a:solidFill>
                  <a:schemeClr val="bg1"/>
                </a:solidFill>
              </a:defRPr>
            </a:lvl5pPr>
          </a:lstStyle>
          <a:p>
            <a:pPr lvl="0"/>
            <a:r>
              <a:rPr lang="en-US" dirty="0"/>
              <a:t>1. Edit Master text styles</a:t>
            </a:r>
          </a:p>
          <a:p>
            <a:pPr lvl="0"/>
            <a:endParaRPr lang="en-US" dirty="0"/>
          </a:p>
        </p:txBody>
      </p:sp>
    </p:spTree>
    <p:extLst>
      <p:ext uri="{BB962C8B-B14F-4D97-AF65-F5344CB8AC3E}">
        <p14:creationId xmlns:p14="http://schemas.microsoft.com/office/powerpoint/2010/main" val="28823429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99912-1D63-1B45-90C7-8D9126557A54}"/>
              </a:ext>
            </a:extLst>
          </p:cNvPr>
          <p:cNvSpPr>
            <a:spLocks noGrp="1"/>
          </p:cNvSpPr>
          <p:nvPr>
            <p:ph type="title" hasCustomPrompt="1"/>
          </p:nvPr>
        </p:nvSpPr>
        <p:spPr/>
        <p:txBody>
          <a:bodyPr/>
          <a:lstStyle/>
          <a:p>
            <a:r>
              <a:rPr lang="en-US" dirty="0"/>
              <a:t>CLICK TO EDIT MASTER TITLE STYLE</a:t>
            </a:r>
          </a:p>
        </p:txBody>
      </p:sp>
      <p:pic>
        <p:nvPicPr>
          <p:cNvPr id="5" name="Picture 4">
            <a:extLst>
              <a:ext uri="{FF2B5EF4-FFF2-40B4-BE49-F238E27FC236}">
                <a16:creationId xmlns:a16="http://schemas.microsoft.com/office/drawing/2014/main" id="{CC567BF3-1092-451D-9296-D0A2111CF5AF}"/>
              </a:ext>
            </a:extLst>
          </p:cNvPr>
          <p:cNvPicPr>
            <a:picLocks noChangeAspect="1"/>
          </p:cNvPicPr>
          <p:nvPr userDrawn="1"/>
        </p:nvPicPr>
        <p:blipFill>
          <a:blip r:embed="rId2"/>
          <a:stretch>
            <a:fillRect/>
          </a:stretch>
        </p:blipFill>
        <p:spPr>
          <a:xfrm>
            <a:off x="141240" y="90781"/>
            <a:ext cx="1767993" cy="548688"/>
          </a:xfrm>
          <a:prstGeom prst="rect">
            <a:avLst/>
          </a:prstGeom>
        </p:spPr>
      </p:pic>
    </p:spTree>
    <p:extLst>
      <p:ext uri="{BB962C8B-B14F-4D97-AF65-F5344CB8AC3E}">
        <p14:creationId xmlns:p14="http://schemas.microsoft.com/office/powerpoint/2010/main" val="33287084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V_1">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E4E5639-8F28-6C4E-9568-C9E992D99ACC}"/>
              </a:ext>
            </a:extLst>
          </p:cNvPr>
          <p:cNvSpPr>
            <a:spLocks noGrp="1"/>
          </p:cNvSpPr>
          <p:nvPr>
            <p:ph type="title" hasCustomPrompt="1"/>
          </p:nvPr>
        </p:nvSpPr>
        <p:spPr>
          <a:xfrm>
            <a:off x="5869175" y="450074"/>
            <a:ext cx="5762662" cy="1325563"/>
          </a:xfrm>
        </p:spPr>
        <p:txBody>
          <a:bodyPr/>
          <a:lstStyle>
            <a:lvl1pPr algn="ctr">
              <a:defRPr/>
            </a:lvl1pPr>
          </a:lstStyle>
          <a:p>
            <a:r>
              <a:rPr lang="en-US" dirty="0"/>
              <a:t>Presentation Title</a:t>
            </a:r>
          </a:p>
        </p:txBody>
      </p:sp>
      <p:sp>
        <p:nvSpPr>
          <p:cNvPr id="9" name="Content Placeholder 5">
            <a:extLst>
              <a:ext uri="{FF2B5EF4-FFF2-40B4-BE49-F238E27FC236}">
                <a16:creationId xmlns:a16="http://schemas.microsoft.com/office/drawing/2014/main" id="{273D7D89-178F-AB4E-B198-DF295E9483B9}"/>
              </a:ext>
            </a:extLst>
          </p:cNvPr>
          <p:cNvSpPr>
            <a:spLocks noGrp="1"/>
          </p:cNvSpPr>
          <p:nvPr>
            <p:ph sz="quarter" idx="4" hasCustomPrompt="1"/>
          </p:nvPr>
        </p:nvSpPr>
        <p:spPr>
          <a:xfrm>
            <a:off x="5869175" y="1775637"/>
            <a:ext cx="5762662" cy="4414026"/>
          </a:xfrm>
        </p:spPr>
        <p:txBody>
          <a:bodyPr/>
          <a:lstStyle>
            <a:lvl1pPr marL="514350" indent="-514350">
              <a:buFont typeface="+mj-lt"/>
              <a:buAutoNum type="arabicPeriod"/>
              <a:defRPr/>
            </a:lvl1pPr>
          </a:lstStyle>
          <a:p>
            <a:pPr lvl="0"/>
            <a:r>
              <a:rPr lang="en-US" dirty="0"/>
              <a:t>One</a:t>
            </a:r>
          </a:p>
          <a:p>
            <a:pPr lvl="0"/>
            <a:r>
              <a:rPr lang="en-US" dirty="0"/>
              <a:t>Two</a:t>
            </a:r>
          </a:p>
          <a:p>
            <a:pPr lvl="0"/>
            <a:r>
              <a:rPr lang="en-US" dirty="0"/>
              <a:t>Three</a:t>
            </a:r>
          </a:p>
          <a:p>
            <a:pPr lvl="0"/>
            <a:r>
              <a:rPr lang="en-US" dirty="0"/>
              <a:t>Four</a:t>
            </a:r>
          </a:p>
          <a:p>
            <a:pPr lvl="0"/>
            <a:r>
              <a:rPr lang="en-US" dirty="0"/>
              <a:t>Five</a:t>
            </a:r>
          </a:p>
          <a:p>
            <a:pPr lvl="0"/>
            <a:r>
              <a:rPr lang="en-US" dirty="0"/>
              <a:t>Six</a:t>
            </a:r>
          </a:p>
          <a:p>
            <a:pPr lvl="0"/>
            <a:r>
              <a:rPr lang="en-US" dirty="0"/>
              <a:t>Seven</a:t>
            </a:r>
          </a:p>
          <a:p>
            <a:pPr lvl="0"/>
            <a:r>
              <a:rPr lang="en-US" dirty="0" err="1"/>
              <a:t>Etc</a:t>
            </a:r>
            <a:r>
              <a:rPr lang="en-US" dirty="0"/>
              <a:t> </a:t>
            </a:r>
          </a:p>
          <a:p>
            <a:pPr lvl="0"/>
            <a:endParaRPr lang="en-US" dirty="0"/>
          </a:p>
        </p:txBody>
      </p:sp>
      <p:pic>
        <p:nvPicPr>
          <p:cNvPr id="5" name="Picture 4">
            <a:extLst>
              <a:ext uri="{FF2B5EF4-FFF2-40B4-BE49-F238E27FC236}">
                <a16:creationId xmlns:a16="http://schemas.microsoft.com/office/drawing/2014/main" id="{6E983F3B-12CB-4F1A-8500-810D8308D835}"/>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 y="0"/>
            <a:ext cx="5437779" cy="6858000"/>
          </a:xfrm>
          <a:prstGeom prst="rect">
            <a:avLst/>
          </a:prstGeom>
        </p:spPr>
      </p:pic>
    </p:spTree>
    <p:extLst>
      <p:ext uri="{BB962C8B-B14F-4D97-AF65-F5344CB8AC3E}">
        <p14:creationId xmlns:p14="http://schemas.microsoft.com/office/powerpoint/2010/main" val="25733537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D2AB6-738D-7541-B4CC-FBB8F8EE0AF1}"/>
              </a:ext>
            </a:extLst>
          </p:cNvPr>
          <p:cNvSpPr>
            <a:spLocks noGrp="1"/>
          </p:cNvSpPr>
          <p:nvPr>
            <p:ph type="title" hasCustomPrompt="1"/>
          </p:nvPr>
        </p:nvSpPr>
        <p:spPr>
          <a:xfrm>
            <a:off x="838201" y="-60666"/>
            <a:ext cx="10515600" cy="1325563"/>
          </a:xfrm>
        </p:spPr>
        <p:txBody>
          <a:bodyPr/>
          <a:lstStyle>
            <a:lvl1pPr algn="ctr">
              <a:defRPr>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6791F1C9-C51C-874C-B9A4-78F2E9FDE6B5}"/>
              </a:ext>
            </a:extLst>
          </p:cNvPr>
          <p:cNvSpPr>
            <a:spLocks noGrp="1"/>
          </p:cNvSpPr>
          <p:nvPr>
            <p:ph idx="1"/>
          </p:nvPr>
        </p:nvSpPr>
        <p:spPr>
          <a:xfrm>
            <a:off x="2640699" y="5816600"/>
            <a:ext cx="6910600" cy="7667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a:extLst>
              <a:ext uri="{FF2B5EF4-FFF2-40B4-BE49-F238E27FC236}">
                <a16:creationId xmlns:a16="http://schemas.microsoft.com/office/drawing/2014/main" id="{609A9F5C-07E7-2147-A3A1-F37765D5717A}"/>
              </a:ext>
            </a:extLst>
          </p:cNvPr>
          <p:cNvSpPr>
            <a:spLocks noGrp="1"/>
          </p:cNvSpPr>
          <p:nvPr>
            <p:ph type="pic" sz="quarter" idx="10"/>
          </p:nvPr>
        </p:nvSpPr>
        <p:spPr>
          <a:xfrm>
            <a:off x="355693" y="1524000"/>
            <a:ext cx="11496494" cy="4089400"/>
          </a:xfrm>
        </p:spPr>
        <p:txBody>
          <a:bodyPr/>
          <a:lstStyle/>
          <a:p>
            <a:endParaRPr lang="en-US" dirty="0"/>
          </a:p>
        </p:txBody>
      </p:sp>
      <p:sp>
        <p:nvSpPr>
          <p:cNvPr id="8" name="Rectangle 7">
            <a:extLst>
              <a:ext uri="{FF2B5EF4-FFF2-40B4-BE49-F238E27FC236}">
                <a16:creationId xmlns:a16="http://schemas.microsoft.com/office/drawing/2014/main" id="{F6124C72-C03A-4CB1-976B-661B4B4D5DE3}"/>
              </a:ext>
            </a:extLst>
          </p:cNvPr>
          <p:cNvSpPr/>
          <p:nvPr userDrawn="1"/>
        </p:nvSpPr>
        <p:spPr>
          <a:xfrm>
            <a:off x="0" y="-33041"/>
            <a:ext cx="12192001" cy="10042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kern="0" spc="5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6">
            <a:extLst>
              <a:ext uri="{FF2B5EF4-FFF2-40B4-BE49-F238E27FC236}">
                <a16:creationId xmlns:a16="http://schemas.microsoft.com/office/drawing/2014/main" id="{83E94713-D7D5-4764-A2F6-0AF79DDAF123}"/>
              </a:ext>
            </a:extLst>
          </p:cNvPr>
          <p:cNvPicPr>
            <a:picLocks noChangeAspect="1"/>
          </p:cNvPicPr>
          <p:nvPr userDrawn="1"/>
        </p:nvPicPr>
        <p:blipFill>
          <a:blip r:embed="rId2"/>
          <a:stretch>
            <a:fillRect/>
          </a:stretch>
        </p:blipFill>
        <p:spPr>
          <a:xfrm>
            <a:off x="139562" y="60685"/>
            <a:ext cx="1765520" cy="549743"/>
          </a:xfrm>
          <a:prstGeom prst="rect">
            <a:avLst/>
          </a:prstGeom>
        </p:spPr>
      </p:pic>
    </p:spTree>
    <p:extLst>
      <p:ext uri="{BB962C8B-B14F-4D97-AF65-F5344CB8AC3E}">
        <p14:creationId xmlns:p14="http://schemas.microsoft.com/office/powerpoint/2010/main" val="3906813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lank_Ligh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BAB280D-8C78-6E49-B9A2-290379910041}"/>
              </a:ext>
            </a:extLst>
          </p:cNvPr>
          <p:cNvSpPr/>
          <p:nvPr/>
        </p:nvSpPr>
        <p:spPr>
          <a:xfrm>
            <a:off x="0" y="-19730"/>
            <a:ext cx="12192000" cy="97666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kern="0" spc="1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Title 1">
            <a:extLst>
              <a:ext uri="{FF2B5EF4-FFF2-40B4-BE49-F238E27FC236}">
                <a16:creationId xmlns:a16="http://schemas.microsoft.com/office/drawing/2014/main" id="{07C74A3B-EED8-1647-9635-FFF6C6E9CF89}"/>
              </a:ext>
            </a:extLst>
          </p:cNvPr>
          <p:cNvSpPr>
            <a:spLocks noGrp="1"/>
          </p:cNvSpPr>
          <p:nvPr>
            <p:ph type="title" hasCustomPrompt="1"/>
          </p:nvPr>
        </p:nvSpPr>
        <p:spPr>
          <a:xfrm>
            <a:off x="838200" y="-179986"/>
            <a:ext cx="10515600" cy="1297172"/>
          </a:xfrm>
          <a:prstGeom prst="rect">
            <a:avLst/>
          </a:prstGeom>
        </p:spPr>
        <p:txBody>
          <a:bodyPr anchor="ctr"/>
          <a:lstStyle>
            <a:lvl1pPr algn="ctr">
              <a:defRPr>
                <a:solidFill>
                  <a:schemeClr val="tx1"/>
                </a:solidFill>
              </a:defRPr>
            </a:lvl1pPr>
          </a:lstStyle>
          <a:p>
            <a:r>
              <a:rPr lang="en-US" dirty="0"/>
              <a:t>Blank</a:t>
            </a:r>
          </a:p>
        </p:txBody>
      </p:sp>
    </p:spTree>
    <p:extLst>
      <p:ext uri="{BB962C8B-B14F-4D97-AF65-F5344CB8AC3E}">
        <p14:creationId xmlns:p14="http://schemas.microsoft.com/office/powerpoint/2010/main" val="525603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sights Only">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a:extLst>
              <a:ext uri="{FF2B5EF4-FFF2-40B4-BE49-F238E27FC236}">
                <a16:creationId xmlns:a16="http://schemas.microsoft.com/office/drawing/2014/main" id="{761CB058-2FC7-B34B-80CB-DCE5960BE1CD}"/>
              </a:ext>
            </a:extLst>
          </p:cNvPr>
          <p:cNvSpPr/>
          <p:nvPr/>
        </p:nvSpPr>
        <p:spPr>
          <a:xfrm>
            <a:off x="0" y="1"/>
            <a:ext cx="12192000" cy="65918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kern="0" spc="1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Title 1"/>
          <p:cNvSpPr>
            <a:spLocks noGrp="1"/>
          </p:cNvSpPr>
          <p:nvPr>
            <p:ph type="title" hasCustomPrompt="1"/>
          </p:nvPr>
        </p:nvSpPr>
        <p:spPr>
          <a:xfrm>
            <a:off x="838200" y="-179986"/>
            <a:ext cx="10515600" cy="1297172"/>
          </a:xfrm>
          <a:prstGeom prst="rect">
            <a:avLst/>
          </a:prstGeom>
        </p:spPr>
        <p:txBody>
          <a:bodyPr anchor="ctr"/>
          <a:lstStyle>
            <a:lvl1pPr algn="ctr">
              <a:defRPr>
                <a:solidFill>
                  <a:schemeClr val="tx1"/>
                </a:solidFill>
              </a:defRPr>
            </a:lvl1pPr>
          </a:lstStyle>
          <a:p>
            <a:r>
              <a:rPr lang="en-US" dirty="0"/>
              <a:t>Data Insights</a:t>
            </a:r>
          </a:p>
        </p:txBody>
      </p:sp>
    </p:spTree>
    <p:extLst>
      <p:ext uri="{BB962C8B-B14F-4D97-AF65-F5344CB8AC3E}">
        <p14:creationId xmlns:p14="http://schemas.microsoft.com/office/powerpoint/2010/main" val="1080236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Insights only Ligh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a:extLst>
              <a:ext uri="{FF2B5EF4-FFF2-40B4-BE49-F238E27FC236}">
                <a16:creationId xmlns:a16="http://schemas.microsoft.com/office/drawing/2014/main" id="{761CB058-2FC7-B34B-80CB-DCE5960BE1CD}"/>
              </a:ext>
            </a:extLst>
          </p:cNvPr>
          <p:cNvSpPr/>
          <p:nvPr/>
        </p:nvSpPr>
        <p:spPr>
          <a:xfrm>
            <a:off x="0" y="-19730"/>
            <a:ext cx="12192000" cy="97666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kern="0" spc="1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Title 1"/>
          <p:cNvSpPr>
            <a:spLocks noGrp="1"/>
          </p:cNvSpPr>
          <p:nvPr>
            <p:ph type="title" hasCustomPrompt="1"/>
          </p:nvPr>
        </p:nvSpPr>
        <p:spPr>
          <a:xfrm>
            <a:off x="838200" y="-179986"/>
            <a:ext cx="10515600" cy="1297172"/>
          </a:xfrm>
          <a:prstGeom prst="rect">
            <a:avLst/>
          </a:prstGeom>
        </p:spPr>
        <p:txBody>
          <a:bodyPr anchor="ctr"/>
          <a:lstStyle>
            <a:lvl1pPr algn="ctr">
              <a:defRPr>
                <a:solidFill>
                  <a:schemeClr val="tx1"/>
                </a:solidFill>
              </a:defRPr>
            </a:lvl1pPr>
          </a:lstStyle>
          <a:p>
            <a:r>
              <a:rPr lang="en-US" dirty="0"/>
              <a:t>Data Insights</a:t>
            </a:r>
          </a:p>
        </p:txBody>
      </p:sp>
    </p:spTree>
    <p:extLst>
      <p:ext uri="{BB962C8B-B14F-4D97-AF65-F5344CB8AC3E}">
        <p14:creationId xmlns:p14="http://schemas.microsoft.com/office/powerpoint/2010/main" val="3499522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ata &amp; Insights—Heavy text">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38042CF-4F9D-724B-8FD9-54CCA99937EB}"/>
              </a:ext>
            </a:extLst>
          </p:cNvPr>
          <p:cNvSpPr>
            <a:spLocks noGrp="1"/>
          </p:cNvSpPr>
          <p:nvPr>
            <p:ph idx="10"/>
          </p:nvPr>
        </p:nvSpPr>
        <p:spPr>
          <a:xfrm>
            <a:off x="1968500" y="4711701"/>
            <a:ext cx="8509000" cy="214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a:extLst>
              <a:ext uri="{FF2B5EF4-FFF2-40B4-BE49-F238E27FC236}">
                <a16:creationId xmlns:a16="http://schemas.microsoft.com/office/drawing/2014/main" id="{5E337E3C-1588-844B-8032-21CBF74E1623}"/>
              </a:ext>
            </a:extLst>
          </p:cNvPr>
          <p:cNvSpPr/>
          <p:nvPr/>
        </p:nvSpPr>
        <p:spPr>
          <a:xfrm>
            <a:off x="0" y="-19730"/>
            <a:ext cx="12192000" cy="69899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kern="0" spc="1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Title 1">
            <a:extLst>
              <a:ext uri="{FF2B5EF4-FFF2-40B4-BE49-F238E27FC236}">
                <a16:creationId xmlns:a16="http://schemas.microsoft.com/office/drawing/2014/main" id="{53ED2837-9928-0944-B9A6-A638E633FE67}"/>
              </a:ext>
            </a:extLst>
          </p:cNvPr>
          <p:cNvSpPr>
            <a:spLocks noGrp="1"/>
          </p:cNvSpPr>
          <p:nvPr>
            <p:ph type="title" hasCustomPrompt="1"/>
          </p:nvPr>
        </p:nvSpPr>
        <p:spPr>
          <a:xfrm>
            <a:off x="838200" y="-179986"/>
            <a:ext cx="10515600" cy="1297172"/>
          </a:xfrm>
          <a:prstGeom prst="rect">
            <a:avLst/>
          </a:prstGeom>
        </p:spPr>
        <p:txBody>
          <a:bodyPr anchor="ctr"/>
          <a:lstStyle>
            <a:lvl1pPr algn="l">
              <a:defRPr>
                <a:solidFill>
                  <a:schemeClr val="tx1"/>
                </a:solidFill>
              </a:defRPr>
            </a:lvl1pPr>
          </a:lstStyle>
          <a:p>
            <a:r>
              <a:rPr lang="en-US" dirty="0"/>
              <a:t>Data &amp; Insights—Heavy text</a:t>
            </a:r>
          </a:p>
        </p:txBody>
      </p:sp>
      <p:pic>
        <p:nvPicPr>
          <p:cNvPr id="3" name="Picture 2">
            <a:extLst>
              <a:ext uri="{FF2B5EF4-FFF2-40B4-BE49-F238E27FC236}">
                <a16:creationId xmlns:a16="http://schemas.microsoft.com/office/drawing/2014/main" id="{E5764922-DE78-4122-90D3-8D47C68D6E45}"/>
              </a:ext>
            </a:extLst>
          </p:cNvPr>
          <p:cNvPicPr>
            <a:picLocks noChangeAspect="1"/>
          </p:cNvPicPr>
          <p:nvPr/>
        </p:nvPicPr>
        <p:blipFill>
          <a:blip r:embed="rId2"/>
          <a:stretch>
            <a:fillRect/>
          </a:stretch>
        </p:blipFill>
        <p:spPr>
          <a:xfrm>
            <a:off x="17888" y="6326641"/>
            <a:ext cx="1757572" cy="531359"/>
          </a:xfrm>
          <a:prstGeom prst="rect">
            <a:avLst/>
          </a:prstGeom>
        </p:spPr>
      </p:pic>
    </p:spTree>
    <p:extLst>
      <p:ext uri="{BB962C8B-B14F-4D97-AF65-F5344CB8AC3E}">
        <p14:creationId xmlns:p14="http://schemas.microsoft.com/office/powerpoint/2010/main" val="1579162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ata &amp; Insights—Heavy text_Light">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38042CF-4F9D-724B-8FD9-54CCA99937EB}"/>
              </a:ext>
            </a:extLst>
          </p:cNvPr>
          <p:cNvSpPr>
            <a:spLocks noGrp="1"/>
          </p:cNvSpPr>
          <p:nvPr>
            <p:ph idx="10"/>
          </p:nvPr>
        </p:nvSpPr>
        <p:spPr>
          <a:xfrm>
            <a:off x="1968500" y="4711701"/>
            <a:ext cx="8509000" cy="214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a:extLst>
              <a:ext uri="{FF2B5EF4-FFF2-40B4-BE49-F238E27FC236}">
                <a16:creationId xmlns:a16="http://schemas.microsoft.com/office/drawing/2014/main" id="{5E337E3C-1588-844B-8032-21CBF74E1623}"/>
              </a:ext>
            </a:extLst>
          </p:cNvPr>
          <p:cNvSpPr/>
          <p:nvPr/>
        </p:nvSpPr>
        <p:spPr>
          <a:xfrm>
            <a:off x="0" y="-19730"/>
            <a:ext cx="12192000" cy="97666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kern="0" spc="1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Title 1">
            <a:extLst>
              <a:ext uri="{FF2B5EF4-FFF2-40B4-BE49-F238E27FC236}">
                <a16:creationId xmlns:a16="http://schemas.microsoft.com/office/drawing/2014/main" id="{53ED2837-9928-0944-B9A6-A638E633FE67}"/>
              </a:ext>
            </a:extLst>
          </p:cNvPr>
          <p:cNvSpPr>
            <a:spLocks noGrp="1"/>
          </p:cNvSpPr>
          <p:nvPr>
            <p:ph type="title" hasCustomPrompt="1"/>
          </p:nvPr>
        </p:nvSpPr>
        <p:spPr>
          <a:xfrm>
            <a:off x="838200" y="-179986"/>
            <a:ext cx="10515600" cy="1297172"/>
          </a:xfrm>
          <a:prstGeom prst="rect">
            <a:avLst/>
          </a:prstGeom>
        </p:spPr>
        <p:txBody>
          <a:bodyPr anchor="ctr"/>
          <a:lstStyle>
            <a:lvl1pPr algn="l">
              <a:defRPr>
                <a:solidFill>
                  <a:schemeClr val="tx1"/>
                </a:solidFill>
              </a:defRPr>
            </a:lvl1pPr>
          </a:lstStyle>
          <a:p>
            <a:r>
              <a:rPr lang="en-US" dirty="0"/>
              <a:t>Data &amp; Insights—Heavy text</a:t>
            </a:r>
          </a:p>
        </p:txBody>
      </p:sp>
    </p:spTree>
    <p:extLst>
      <p:ext uri="{BB962C8B-B14F-4D97-AF65-F5344CB8AC3E}">
        <p14:creationId xmlns:p14="http://schemas.microsoft.com/office/powerpoint/2010/main" val="2009621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ata &amp; Insights—Medium text">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38042CF-4F9D-724B-8FD9-54CCA99937EB}"/>
              </a:ext>
            </a:extLst>
          </p:cNvPr>
          <p:cNvSpPr>
            <a:spLocks noGrp="1"/>
          </p:cNvSpPr>
          <p:nvPr>
            <p:ph idx="10"/>
          </p:nvPr>
        </p:nvSpPr>
        <p:spPr>
          <a:xfrm>
            <a:off x="1968500" y="5304241"/>
            <a:ext cx="8509000" cy="15537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a:extLst>
              <a:ext uri="{FF2B5EF4-FFF2-40B4-BE49-F238E27FC236}">
                <a16:creationId xmlns:a16="http://schemas.microsoft.com/office/drawing/2014/main" id="{5E337E3C-1588-844B-8032-21CBF74E1623}"/>
              </a:ext>
            </a:extLst>
          </p:cNvPr>
          <p:cNvSpPr/>
          <p:nvPr/>
        </p:nvSpPr>
        <p:spPr>
          <a:xfrm>
            <a:off x="0" y="-19730"/>
            <a:ext cx="12192000" cy="73818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kern="0" spc="1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Title 1">
            <a:extLst>
              <a:ext uri="{FF2B5EF4-FFF2-40B4-BE49-F238E27FC236}">
                <a16:creationId xmlns:a16="http://schemas.microsoft.com/office/drawing/2014/main" id="{53ED2837-9928-0944-B9A6-A638E633FE67}"/>
              </a:ext>
            </a:extLst>
          </p:cNvPr>
          <p:cNvSpPr>
            <a:spLocks noGrp="1"/>
          </p:cNvSpPr>
          <p:nvPr>
            <p:ph type="title" hasCustomPrompt="1"/>
          </p:nvPr>
        </p:nvSpPr>
        <p:spPr>
          <a:xfrm>
            <a:off x="914400" y="-179986"/>
            <a:ext cx="10439400" cy="1297172"/>
          </a:xfrm>
          <a:prstGeom prst="rect">
            <a:avLst/>
          </a:prstGeom>
        </p:spPr>
        <p:txBody>
          <a:bodyPr anchor="ctr"/>
          <a:lstStyle>
            <a:lvl1pPr algn="l">
              <a:defRPr>
                <a:solidFill>
                  <a:schemeClr val="tx1"/>
                </a:solidFill>
              </a:defRPr>
            </a:lvl1pPr>
          </a:lstStyle>
          <a:p>
            <a:r>
              <a:rPr lang="en-US" dirty="0"/>
              <a:t>Data &amp; Insights—Medium text</a:t>
            </a:r>
          </a:p>
        </p:txBody>
      </p:sp>
      <p:pic>
        <p:nvPicPr>
          <p:cNvPr id="3" name="Picture 2">
            <a:extLst>
              <a:ext uri="{FF2B5EF4-FFF2-40B4-BE49-F238E27FC236}">
                <a16:creationId xmlns:a16="http://schemas.microsoft.com/office/drawing/2014/main" id="{E7201CC9-9052-45AD-99E8-E0200C7536F8}"/>
              </a:ext>
            </a:extLst>
          </p:cNvPr>
          <p:cNvPicPr>
            <a:picLocks noChangeAspect="1"/>
          </p:cNvPicPr>
          <p:nvPr/>
        </p:nvPicPr>
        <p:blipFill>
          <a:blip r:embed="rId2"/>
          <a:stretch>
            <a:fillRect/>
          </a:stretch>
        </p:blipFill>
        <p:spPr>
          <a:xfrm>
            <a:off x="0" y="6262872"/>
            <a:ext cx="1968500" cy="595128"/>
          </a:xfrm>
          <a:prstGeom prst="rect">
            <a:avLst/>
          </a:prstGeom>
        </p:spPr>
      </p:pic>
    </p:spTree>
    <p:extLst>
      <p:ext uri="{BB962C8B-B14F-4D97-AF65-F5344CB8AC3E}">
        <p14:creationId xmlns:p14="http://schemas.microsoft.com/office/powerpoint/2010/main" val="2718950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ata &amp; Insights—Medium text Light">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38042CF-4F9D-724B-8FD9-54CCA99937EB}"/>
              </a:ext>
            </a:extLst>
          </p:cNvPr>
          <p:cNvSpPr>
            <a:spLocks noGrp="1"/>
          </p:cNvSpPr>
          <p:nvPr>
            <p:ph idx="10"/>
          </p:nvPr>
        </p:nvSpPr>
        <p:spPr>
          <a:xfrm>
            <a:off x="1968500" y="5304241"/>
            <a:ext cx="8509000" cy="15537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a:extLst>
              <a:ext uri="{FF2B5EF4-FFF2-40B4-BE49-F238E27FC236}">
                <a16:creationId xmlns:a16="http://schemas.microsoft.com/office/drawing/2014/main" id="{5E337E3C-1588-844B-8032-21CBF74E1623}"/>
              </a:ext>
            </a:extLst>
          </p:cNvPr>
          <p:cNvSpPr/>
          <p:nvPr/>
        </p:nvSpPr>
        <p:spPr>
          <a:xfrm>
            <a:off x="0" y="-19730"/>
            <a:ext cx="12192000" cy="97666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kern="0" spc="1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Title 1">
            <a:extLst>
              <a:ext uri="{FF2B5EF4-FFF2-40B4-BE49-F238E27FC236}">
                <a16:creationId xmlns:a16="http://schemas.microsoft.com/office/drawing/2014/main" id="{53ED2837-9928-0944-B9A6-A638E633FE67}"/>
              </a:ext>
            </a:extLst>
          </p:cNvPr>
          <p:cNvSpPr>
            <a:spLocks noGrp="1"/>
          </p:cNvSpPr>
          <p:nvPr>
            <p:ph type="title" hasCustomPrompt="1"/>
          </p:nvPr>
        </p:nvSpPr>
        <p:spPr>
          <a:xfrm>
            <a:off x="838200" y="-179986"/>
            <a:ext cx="10515600" cy="1297172"/>
          </a:xfrm>
          <a:prstGeom prst="rect">
            <a:avLst/>
          </a:prstGeom>
        </p:spPr>
        <p:txBody>
          <a:bodyPr anchor="ctr"/>
          <a:lstStyle>
            <a:lvl1pPr algn="l">
              <a:defRPr>
                <a:solidFill>
                  <a:schemeClr val="tx1"/>
                </a:solidFill>
              </a:defRPr>
            </a:lvl1pPr>
          </a:lstStyle>
          <a:p>
            <a:r>
              <a:rPr lang="en-US" dirty="0"/>
              <a:t>Data &amp; Insights—Medium text</a:t>
            </a:r>
          </a:p>
        </p:txBody>
      </p:sp>
    </p:spTree>
    <p:extLst>
      <p:ext uri="{BB962C8B-B14F-4D97-AF65-F5344CB8AC3E}">
        <p14:creationId xmlns:p14="http://schemas.microsoft.com/office/powerpoint/2010/main" val="1901425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Data &amp; Insights—Low text">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38042CF-4F9D-724B-8FD9-54CCA99937EB}"/>
              </a:ext>
            </a:extLst>
          </p:cNvPr>
          <p:cNvSpPr>
            <a:spLocks noGrp="1"/>
          </p:cNvSpPr>
          <p:nvPr>
            <p:ph idx="10"/>
          </p:nvPr>
        </p:nvSpPr>
        <p:spPr>
          <a:xfrm>
            <a:off x="1968500" y="5791200"/>
            <a:ext cx="8509000" cy="106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a:extLst>
              <a:ext uri="{FF2B5EF4-FFF2-40B4-BE49-F238E27FC236}">
                <a16:creationId xmlns:a16="http://schemas.microsoft.com/office/drawing/2014/main" id="{5E337E3C-1588-844B-8032-21CBF74E1623}"/>
              </a:ext>
            </a:extLst>
          </p:cNvPr>
          <p:cNvSpPr/>
          <p:nvPr/>
        </p:nvSpPr>
        <p:spPr>
          <a:xfrm>
            <a:off x="0" y="-19730"/>
            <a:ext cx="12192000" cy="72512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kern="0" spc="1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Title 1">
            <a:extLst>
              <a:ext uri="{FF2B5EF4-FFF2-40B4-BE49-F238E27FC236}">
                <a16:creationId xmlns:a16="http://schemas.microsoft.com/office/drawing/2014/main" id="{53ED2837-9928-0944-B9A6-A638E633FE67}"/>
              </a:ext>
            </a:extLst>
          </p:cNvPr>
          <p:cNvSpPr>
            <a:spLocks noGrp="1"/>
          </p:cNvSpPr>
          <p:nvPr>
            <p:ph type="title" hasCustomPrompt="1"/>
          </p:nvPr>
        </p:nvSpPr>
        <p:spPr>
          <a:xfrm>
            <a:off x="838200" y="-179986"/>
            <a:ext cx="10515600" cy="1297172"/>
          </a:xfrm>
          <a:prstGeom prst="rect">
            <a:avLst/>
          </a:prstGeom>
        </p:spPr>
        <p:txBody>
          <a:bodyPr anchor="ctr"/>
          <a:lstStyle>
            <a:lvl1pPr algn="l">
              <a:defRPr>
                <a:solidFill>
                  <a:schemeClr val="tx1"/>
                </a:solidFill>
              </a:defRPr>
            </a:lvl1pPr>
          </a:lstStyle>
          <a:p>
            <a:r>
              <a:rPr lang="en-US" dirty="0"/>
              <a:t>Data &amp; Insights — Low text</a:t>
            </a:r>
          </a:p>
        </p:txBody>
      </p:sp>
    </p:spTree>
    <p:extLst>
      <p:ext uri="{BB962C8B-B14F-4D97-AF65-F5344CB8AC3E}">
        <p14:creationId xmlns:p14="http://schemas.microsoft.com/office/powerpoint/2010/main" val="1683714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cid:image001.png@01DB046D.2B396650"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descr="GeoPoll-Logopng-04.png">
            <a:extLst>
              <a:ext uri="{FF2B5EF4-FFF2-40B4-BE49-F238E27FC236}">
                <a16:creationId xmlns:a16="http://schemas.microsoft.com/office/drawing/2014/main" id="{AB96EC84-2E9A-9C44-BC0F-D852C9CDDE98}"/>
              </a:ext>
            </a:extLst>
          </p:cNvPr>
          <p:cNvPicPr>
            <a:picLocks noChangeAspect="1"/>
          </p:cNvPicPr>
          <p:nvPr/>
        </p:nvPicPr>
        <p:blipFill>
          <a:blip r:embed="rId21">
            <a:extLst>
              <a:ext uri="{28A0092B-C50C-407E-A947-70E740481C1C}">
                <a14:useLocalDpi xmlns:a14="http://schemas.microsoft.com/office/drawing/2010/main"/>
              </a:ext>
            </a:extLst>
          </a:blip>
          <a:stretch>
            <a:fillRect/>
          </a:stretch>
        </p:blipFill>
        <p:spPr>
          <a:xfrm>
            <a:off x="10558130" y="6220467"/>
            <a:ext cx="1633870" cy="581366"/>
          </a:xfrm>
          <a:prstGeom prst="rect">
            <a:avLst/>
          </a:prstGeom>
        </p:spPr>
      </p:pic>
      <p:sp>
        <p:nvSpPr>
          <p:cNvPr id="14" name="Title Placeholder 1">
            <a:extLst>
              <a:ext uri="{FF2B5EF4-FFF2-40B4-BE49-F238E27FC236}">
                <a16:creationId xmlns:a16="http://schemas.microsoft.com/office/drawing/2014/main" id="{7E16C369-5074-5A44-8936-3AA43B9B95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pic>
        <p:nvPicPr>
          <p:cNvPr id="5" name="Picture 4">
            <a:extLst>
              <a:ext uri="{FF2B5EF4-FFF2-40B4-BE49-F238E27FC236}">
                <a16:creationId xmlns:a16="http://schemas.microsoft.com/office/drawing/2014/main" id="{C2580CD4-1569-4769-A232-31991683A53E}"/>
              </a:ext>
            </a:extLst>
          </p:cNvPr>
          <p:cNvPicPr>
            <a:picLocks noChangeAspect="1"/>
          </p:cNvPicPr>
          <p:nvPr userDrawn="1"/>
        </p:nvPicPr>
        <p:blipFill>
          <a:blip r:embed="rId22"/>
          <a:stretch>
            <a:fillRect/>
          </a:stretch>
        </p:blipFill>
        <p:spPr>
          <a:xfrm>
            <a:off x="141240" y="90781"/>
            <a:ext cx="1767993" cy="548688"/>
          </a:xfrm>
          <a:prstGeom prst="rect">
            <a:avLst/>
          </a:prstGeom>
        </p:spPr>
      </p:pic>
      <p:pic>
        <p:nvPicPr>
          <p:cNvPr id="2" name="Picture 1">
            <a:extLst>
              <a:ext uri="{FF2B5EF4-FFF2-40B4-BE49-F238E27FC236}">
                <a16:creationId xmlns:a16="http://schemas.microsoft.com/office/drawing/2014/main" id="{34DE35FA-1B4E-B793-3824-B6774A602EF6}"/>
              </a:ext>
            </a:extLst>
          </p:cNvPr>
          <p:cNvPicPr>
            <a:picLocks noChangeAspect="1"/>
          </p:cNvPicPr>
          <p:nvPr userDrawn="1"/>
        </p:nvPicPr>
        <p:blipFill>
          <a:blip r:embed="rId23" r:link="rId24">
            <a:extLst>
              <a:ext uri="{28A0092B-C50C-407E-A947-70E740481C1C}">
                <a14:useLocalDpi xmlns:a14="http://schemas.microsoft.com/office/drawing/2010/main" val="0"/>
              </a:ext>
            </a:extLst>
          </a:blip>
          <a:srcRect/>
          <a:stretch>
            <a:fillRect/>
          </a:stretch>
        </p:blipFill>
        <p:spPr bwMode="auto">
          <a:xfrm>
            <a:off x="130974" y="6170945"/>
            <a:ext cx="1788523" cy="596274"/>
          </a:xfrm>
          <a:prstGeom prst="rect">
            <a:avLst/>
          </a:prstGeom>
          <a:noFill/>
          <a:ln>
            <a:noFill/>
          </a:ln>
        </p:spPr>
      </p:pic>
    </p:spTree>
    <p:extLst>
      <p:ext uri="{BB962C8B-B14F-4D97-AF65-F5344CB8AC3E}">
        <p14:creationId xmlns:p14="http://schemas.microsoft.com/office/powerpoint/2010/main" val="38487375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7.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 Id="rId9" Type="http://schemas.openxmlformats.org/officeDocument/2006/relationships/image" Target="../media/image17.png"/></Relationships>
</file>

<file path=ppt/slides/_rels/slide30.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13.xml"/><Relationship Id="rId4" Type="http://schemas.openxmlformats.org/officeDocument/2006/relationships/chart" Target="../charts/chart26.xml"/></Relationships>
</file>

<file path=ppt/slides/_rels/slide32.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13.xml"/><Relationship Id="rId4" Type="http://schemas.openxmlformats.org/officeDocument/2006/relationships/chart" Target="../charts/chart29.xml"/></Relationships>
</file>

<file path=ppt/slides/_rels/slide33.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13.xml"/><Relationship Id="rId4" Type="http://schemas.openxmlformats.org/officeDocument/2006/relationships/chart" Target="../charts/chart32.xml"/></Relationships>
</file>

<file path=ppt/slides/_rels/slide34.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chart" Target="../charts/chart33.xml"/><Relationship Id="rId1" Type="http://schemas.openxmlformats.org/officeDocument/2006/relationships/slideLayout" Target="../slideLayouts/slideLayout13.xml"/><Relationship Id="rId4" Type="http://schemas.openxmlformats.org/officeDocument/2006/relationships/chart" Target="../charts/chart35.xml"/></Relationships>
</file>

<file path=ppt/slides/_rels/slide35.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chart" Target="../charts/chart36.xml"/><Relationship Id="rId1" Type="http://schemas.openxmlformats.org/officeDocument/2006/relationships/slideLayout" Target="../slideLayouts/slideLayout13.xml"/><Relationship Id="rId4" Type="http://schemas.openxmlformats.org/officeDocument/2006/relationships/chart" Target="../charts/chart3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90251C-B835-4F9A-8F2F-63C85A37C22C}"/>
              </a:ext>
            </a:extLst>
          </p:cNvPr>
          <p:cNvSpPr txBox="1"/>
          <p:nvPr/>
        </p:nvSpPr>
        <p:spPr>
          <a:xfrm>
            <a:off x="3891180" y="3559125"/>
            <a:ext cx="4409635" cy="523220"/>
          </a:xfrm>
          <a:prstGeom prst="rect">
            <a:avLst/>
          </a:prstGeom>
          <a:noFill/>
        </p:spPr>
        <p:txBody>
          <a:bodyPr wrap="square" rtlCol="0">
            <a:spAutoFit/>
          </a:bodyPr>
          <a:lstStyle/>
          <a:p>
            <a:pPr algn="ctr"/>
            <a:r>
              <a:rPr lang="en-GB" sz="2800" b="1" dirty="0"/>
              <a:t>Liberia Media Ratings</a:t>
            </a:r>
          </a:p>
        </p:txBody>
      </p:sp>
      <p:sp>
        <p:nvSpPr>
          <p:cNvPr id="10" name="TextBox 9">
            <a:extLst>
              <a:ext uri="{FF2B5EF4-FFF2-40B4-BE49-F238E27FC236}">
                <a16:creationId xmlns:a16="http://schemas.microsoft.com/office/drawing/2014/main" id="{15E49137-26E6-498C-A898-87253BB32D67}"/>
              </a:ext>
            </a:extLst>
          </p:cNvPr>
          <p:cNvSpPr txBox="1"/>
          <p:nvPr/>
        </p:nvSpPr>
        <p:spPr>
          <a:xfrm>
            <a:off x="3156324" y="4316191"/>
            <a:ext cx="5568461" cy="461665"/>
          </a:xfrm>
          <a:prstGeom prst="rect">
            <a:avLst/>
          </a:prstGeom>
          <a:noFill/>
        </p:spPr>
        <p:txBody>
          <a:bodyPr wrap="square" rtlCol="0">
            <a:spAutoFit/>
          </a:bodyPr>
          <a:lstStyle/>
          <a:p>
            <a:pPr algn="ctr"/>
            <a:r>
              <a:rPr lang="en-GB" sz="2400" b="1" dirty="0"/>
              <a:t>August 2024</a:t>
            </a:r>
          </a:p>
        </p:txBody>
      </p:sp>
      <p:sp>
        <p:nvSpPr>
          <p:cNvPr id="11" name="TextBox 10">
            <a:extLst>
              <a:ext uri="{FF2B5EF4-FFF2-40B4-BE49-F238E27FC236}">
                <a16:creationId xmlns:a16="http://schemas.microsoft.com/office/drawing/2014/main" id="{9564FC00-0177-41D3-97A8-368BDBEFBE99}"/>
              </a:ext>
            </a:extLst>
          </p:cNvPr>
          <p:cNvSpPr txBox="1"/>
          <p:nvPr/>
        </p:nvSpPr>
        <p:spPr>
          <a:xfrm>
            <a:off x="3311768" y="5011702"/>
            <a:ext cx="5568461" cy="461665"/>
          </a:xfrm>
          <a:prstGeom prst="rect">
            <a:avLst/>
          </a:prstGeom>
          <a:noFill/>
        </p:spPr>
        <p:txBody>
          <a:bodyPr wrap="square" rtlCol="0">
            <a:spAutoFit/>
          </a:bodyPr>
          <a:lstStyle/>
          <a:p>
            <a:pPr algn="ctr"/>
            <a:r>
              <a:rPr lang="en-GB" sz="2400" b="1" dirty="0"/>
              <a:t>Presented to: Internews</a:t>
            </a:r>
          </a:p>
        </p:txBody>
      </p:sp>
    </p:spTree>
    <p:extLst>
      <p:ext uri="{BB962C8B-B14F-4D97-AF65-F5344CB8AC3E}">
        <p14:creationId xmlns:p14="http://schemas.microsoft.com/office/powerpoint/2010/main" val="1149308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5A148C-B0CA-4865-A8AE-CCEBFA316737}"/>
              </a:ext>
            </a:extLst>
          </p:cNvPr>
          <p:cNvSpPr>
            <a:spLocks noGrp="1"/>
          </p:cNvSpPr>
          <p:nvPr>
            <p:ph type="title"/>
          </p:nvPr>
        </p:nvSpPr>
        <p:spPr>
          <a:xfrm>
            <a:off x="0" y="0"/>
            <a:ext cx="12191998" cy="657014"/>
          </a:xfrm>
          <a:noFill/>
        </p:spPr>
        <p:txBody>
          <a:bodyPr>
            <a:normAutofit fontScale="90000"/>
          </a:bodyPr>
          <a:lstStyle/>
          <a:p>
            <a:r>
              <a:rPr lang="en-US" b="1" dirty="0"/>
              <a:t>Executive Summary – August 2024</a:t>
            </a:r>
          </a:p>
        </p:txBody>
      </p:sp>
      <p:sp>
        <p:nvSpPr>
          <p:cNvPr id="5" name="TextBox 4">
            <a:extLst>
              <a:ext uri="{FF2B5EF4-FFF2-40B4-BE49-F238E27FC236}">
                <a16:creationId xmlns:a16="http://schemas.microsoft.com/office/drawing/2014/main" id="{2F0BCB30-0177-45FD-A6BA-41A9D95089DD}"/>
              </a:ext>
            </a:extLst>
          </p:cNvPr>
          <p:cNvSpPr txBox="1"/>
          <p:nvPr/>
        </p:nvSpPr>
        <p:spPr>
          <a:xfrm>
            <a:off x="0" y="882930"/>
            <a:ext cx="12191999" cy="5431680"/>
          </a:xfrm>
          <a:prstGeom prst="rect">
            <a:avLst/>
          </a:prstGeom>
          <a:noFill/>
          <a:ln w="19050" cap="flat" cmpd="sng" algn="ctr">
            <a:noFill/>
            <a:prstDash val="solid"/>
            <a:miter lim="800000"/>
          </a:ln>
          <a:effectLst/>
        </p:spPr>
        <p:txBody>
          <a:bodyPr wrap="square" rtlCol="0">
            <a:spAutoFit/>
          </a:bodyPr>
          <a:lstStyle>
            <a:defPPr>
              <a:defRPr lang="en-US"/>
            </a:defPPr>
            <a:lvl1pPr>
              <a:defRPr sz="12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rgbClr val="33545E">
                    <a:lumMod val="50000"/>
                  </a:srgbClr>
                </a:solidFill>
                <a:effectLst/>
                <a:uLnTx/>
                <a:uFillTx/>
                <a:latin typeface="Calibri" panose="020F0502020204030204"/>
                <a:ea typeface="Open Sans" panose="020B0606030504020204" pitchFamily="34" charset="0"/>
                <a:cs typeface="Open Sans" panose="020B0606030504020204" pitchFamily="34" charset="0"/>
              </a:rPr>
              <a:t>Television:</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33545E">
                    <a:lumMod val="50000"/>
                  </a:srgbClr>
                </a:solidFill>
                <a:effectLst/>
                <a:uLnTx/>
                <a:uFillTx/>
                <a:latin typeface="Calibri" panose="020F0502020204030204"/>
                <a:ea typeface="Open Sans" panose="020B0606030504020204" pitchFamily="34" charset="0"/>
                <a:cs typeface="Open Sans" panose="020B0606030504020204" pitchFamily="34" charset="0"/>
              </a:rPr>
              <a:t>LNTV</a:t>
            </a:r>
            <a:r>
              <a:rPr lang="en-US" sz="2000" b="0" dirty="0">
                <a:solidFill>
                  <a:srgbClr val="33545E">
                    <a:lumMod val="50000"/>
                  </a:srgbClr>
                </a:solidFill>
                <a:latin typeface="Calibri" panose="020F0502020204030204"/>
                <a:ea typeface="Open Sans" panose="020B0606030504020204" pitchFamily="34" charset="0"/>
                <a:cs typeface="Open Sans" panose="020B0606030504020204" pitchFamily="34" charset="0"/>
              </a:rPr>
              <a:t> and Spoon TV </a:t>
            </a:r>
            <a:r>
              <a:rPr kumimoji="0" lang="en-US" sz="2000" b="0" i="0" u="none" strike="noStrike" kern="1200" cap="none" spc="0" normalizeH="0" baseline="0" noProof="0" dirty="0">
                <a:ln>
                  <a:noFill/>
                </a:ln>
                <a:solidFill>
                  <a:srgbClr val="33545E">
                    <a:lumMod val="50000"/>
                  </a:srgbClr>
                </a:solidFill>
                <a:effectLst/>
                <a:uLnTx/>
                <a:uFillTx/>
                <a:latin typeface="Calibri" panose="020F0502020204030204"/>
                <a:ea typeface="Open Sans" panose="020B0606030504020204" pitchFamily="34" charset="0"/>
                <a:cs typeface="Open Sans" panose="020B0606030504020204" pitchFamily="34" charset="0"/>
              </a:rPr>
              <a:t>were the most popular TV stations nationally in August 2024.</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33545E">
                  <a:lumMod val="50000"/>
                </a:srgbClr>
              </a:solidFill>
              <a:effectLst/>
              <a:uLnTx/>
              <a:uFillTx/>
              <a:latin typeface="Calibri" panose="020F0502020204030204"/>
              <a:ea typeface="Open Sans" panose="020B0606030504020204" pitchFamily="34" charset="0"/>
              <a:cs typeface="Open Sans" panose="020B0606030504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33545E">
                    <a:lumMod val="50000"/>
                  </a:srgbClr>
                </a:solidFill>
                <a:effectLst/>
                <a:uLnTx/>
                <a:uFillTx/>
                <a:latin typeface="Calibri" panose="020F0502020204030204"/>
                <a:ea typeface="Open Sans" panose="020B0606030504020204" pitchFamily="34" charset="0"/>
                <a:cs typeface="Open Sans" panose="020B0606030504020204" pitchFamily="34" charset="0"/>
              </a:rPr>
              <a:t>Spoon TV has a higher affinity for males (113%) while LNTV has a higher affinity for females (112%)</a:t>
            </a:r>
          </a:p>
          <a:p>
            <a:pPr algn="just">
              <a:defRPr/>
            </a:pPr>
            <a:endParaRPr kumimoji="0" lang="en-US" sz="2000" b="0" i="0" u="none" strike="noStrike" kern="1200" cap="none" spc="0" normalizeH="0" baseline="0" noProof="0" dirty="0">
              <a:ln>
                <a:noFill/>
              </a:ln>
              <a:solidFill>
                <a:srgbClr val="33545E">
                  <a:lumMod val="50000"/>
                </a:srgbClr>
              </a:solidFill>
              <a:effectLst/>
              <a:uLnTx/>
              <a:uFillTx/>
              <a:latin typeface="Calibri" panose="020F0502020204030204"/>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rgbClr val="33545E">
                    <a:lumMod val="50000"/>
                  </a:srgbClr>
                </a:solidFill>
                <a:effectLst/>
                <a:uLnTx/>
                <a:uFillTx/>
                <a:latin typeface="Calibri" panose="020F0502020204030204"/>
                <a:ea typeface="Open Sans" panose="020B0606030504020204" pitchFamily="34" charset="0"/>
                <a:cs typeface="Open Sans" panose="020B0606030504020204" pitchFamily="34" charset="0"/>
              </a:rPr>
              <a:t>Radio:</a:t>
            </a:r>
            <a:endParaRPr lang="en-US" sz="2000" b="0" dirty="0">
              <a:solidFill>
                <a:srgbClr val="33545E">
                  <a:lumMod val="50000"/>
                </a:srgbClr>
              </a:solidFill>
              <a:latin typeface="Calibri" panose="020F0502020204030204"/>
              <a:ea typeface="Open Sans" panose="020B0606030504020204" pitchFamily="34" charset="0"/>
              <a:cs typeface="Open Sans" panose="020B0606030504020204" pitchFamily="34"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000" b="0" dirty="0">
                <a:solidFill>
                  <a:srgbClr val="33545E">
                    <a:lumMod val="50000"/>
                  </a:srgbClr>
                </a:solidFill>
                <a:latin typeface="Calibri" panose="020F0502020204030204"/>
                <a:ea typeface="Open Sans" panose="020B0606030504020204" pitchFamily="34" charset="0"/>
                <a:cs typeface="Open Sans" panose="020B0606030504020204" pitchFamily="34" charset="0"/>
              </a:rPr>
              <a:t>ELBC was the top station with 108,000 average listeners, although Spoon FM was a close 2nd at 94,000</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000" b="0" dirty="0">
                <a:solidFill>
                  <a:srgbClr val="33545E">
                    <a:lumMod val="50000"/>
                  </a:srgbClr>
                </a:solidFill>
                <a:latin typeface="Calibri" panose="020F0502020204030204"/>
                <a:ea typeface="Open Sans" panose="020B0606030504020204" pitchFamily="34" charset="0"/>
                <a:cs typeface="Open Sans" panose="020B0606030504020204" pitchFamily="34" charset="0"/>
              </a:rPr>
              <a:t>Spoon FM was the top station among females with a 3.8 rating, compared to 3.5 for ELBC</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000" b="0" dirty="0">
                <a:solidFill>
                  <a:srgbClr val="33545E">
                    <a:lumMod val="50000"/>
                  </a:srgbClr>
                </a:solidFill>
                <a:latin typeface="Calibri" panose="020F0502020204030204"/>
                <a:ea typeface="Open Sans" panose="020B0606030504020204" pitchFamily="34" charset="0"/>
                <a:cs typeface="Open Sans" panose="020B0606030504020204" pitchFamily="34" charset="0"/>
              </a:rPr>
              <a:t>Among males, ELBC led, followed by OK FM at 2nd, and Spoon in 3</a:t>
            </a:r>
            <a:r>
              <a:rPr lang="en-US" sz="2000" b="0" baseline="30000" dirty="0">
                <a:solidFill>
                  <a:srgbClr val="33545E">
                    <a:lumMod val="50000"/>
                  </a:srgbClr>
                </a:solidFill>
                <a:latin typeface="Calibri" panose="020F0502020204030204"/>
                <a:ea typeface="Open Sans" panose="020B0606030504020204" pitchFamily="34" charset="0"/>
                <a:cs typeface="Open Sans" panose="020B0606030504020204" pitchFamily="34" charset="0"/>
              </a:rPr>
              <a:t>rd</a:t>
            </a:r>
          </a:p>
          <a:p>
            <a:pPr marR="0" lvl="0">
              <a:lnSpc>
                <a:spcPct val="107000"/>
              </a:lnSpc>
              <a:spcBef>
                <a:spcPts val="0"/>
              </a:spcBef>
              <a:spcAft>
                <a:spcPts val="800"/>
              </a:spcAft>
              <a:tabLst>
                <a:tab pos="457200" algn="l"/>
              </a:tabLst>
            </a:pPr>
            <a:endParaRPr lang="en-US" b="0" dirty="0">
              <a:solidFill>
                <a:srgbClr val="33545E">
                  <a:lumMod val="50000"/>
                </a:srgbClr>
              </a:solidFill>
              <a:latin typeface="Calibri" panose="020F0502020204030204"/>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u="sng" dirty="0">
                <a:solidFill>
                  <a:srgbClr val="33545E">
                    <a:lumMod val="50000"/>
                  </a:srgbClr>
                </a:solidFill>
                <a:latin typeface="Calibri" panose="020F0502020204030204"/>
                <a:ea typeface="Open Sans" panose="020B0606030504020204" pitchFamily="34" charset="0"/>
                <a:cs typeface="Open Sans" panose="020B0606030504020204" pitchFamily="34" charset="0"/>
              </a:rPr>
              <a:t>Newspaper:</a:t>
            </a:r>
            <a:endParaRPr lang="en-US" sz="2000" b="0" dirty="0">
              <a:solidFill>
                <a:srgbClr val="33545E">
                  <a:lumMod val="50000"/>
                </a:srgbClr>
              </a:solidFill>
              <a:latin typeface="Calibri" panose="020F0502020204030204"/>
              <a:ea typeface="Open Sans" panose="020B0606030504020204" pitchFamily="34" charset="0"/>
              <a:cs typeface="Open Sans" panose="020B0606030504020204" pitchFamily="34" charset="0"/>
            </a:endParaRPr>
          </a:p>
          <a:p>
            <a:pPr marL="342900" indent="-342900">
              <a:lnSpc>
                <a:spcPct val="107000"/>
              </a:lnSpc>
              <a:spcAft>
                <a:spcPts val="800"/>
              </a:spcAft>
              <a:buFont typeface="Arial" panose="020B0604020202020204" pitchFamily="34" charset="0"/>
              <a:buChar char="•"/>
              <a:tabLst>
                <a:tab pos="457200" algn="l"/>
              </a:tabLst>
            </a:pPr>
            <a:r>
              <a:rPr lang="en-US" sz="2000" b="0" dirty="0">
                <a:solidFill>
                  <a:srgbClr val="33545E">
                    <a:lumMod val="50000"/>
                  </a:srgbClr>
                </a:solidFill>
                <a:latin typeface="Calibri" panose="020F0502020204030204"/>
                <a:ea typeface="Open Sans" panose="020B0606030504020204" pitchFamily="34" charset="0"/>
                <a:cs typeface="Open Sans" panose="020B0606030504020204" pitchFamily="34" charset="0"/>
              </a:rPr>
              <a:t>Front Page Africa was the most popular newspaper nationally in August 2024 with 325,000 readers on average. Daily Observer was the clear 2nd, with a number of Newspapers competing for the 3rd position.</a:t>
            </a:r>
          </a:p>
          <a:p>
            <a:pPr marL="342900" marR="0" lvl="0" indent="-342900">
              <a:lnSpc>
                <a:spcPct val="107000"/>
              </a:lnSpc>
              <a:spcBef>
                <a:spcPts val="0"/>
              </a:spcBef>
              <a:spcAft>
                <a:spcPts val="800"/>
              </a:spcAft>
              <a:buFont typeface="Arial" panose="020B0604020202020204" pitchFamily="34" charset="0"/>
              <a:buChar char="•"/>
              <a:tabLst>
                <a:tab pos="457200" algn="l"/>
              </a:tabLst>
            </a:pPr>
            <a:endParaRPr lang="en-US" sz="1600" b="0" dirty="0">
              <a:solidFill>
                <a:srgbClr val="33545E">
                  <a:lumMod val="50000"/>
                </a:srgbClr>
              </a:solidFill>
              <a:latin typeface="Calibri" panose="020F0502020204030204"/>
              <a:ea typeface="Open Sans" panose="020B0606030504020204" pitchFamily="34" charset="0"/>
              <a:cs typeface="Open Sans" panose="020B0606030504020204" pitchFamily="34" charset="0"/>
            </a:endParaRPr>
          </a:p>
          <a:p>
            <a:pPr algn="just">
              <a:defRPr/>
            </a:pPr>
            <a:endParaRPr lang="en-GB" sz="1800" b="0" dirty="0">
              <a:solidFill>
                <a:srgbClr val="32545D">
                  <a:lumMod val="50000"/>
                </a:srgbClr>
              </a:solidFill>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4419DAB9-1FD5-4F01-B6E0-D991C4951848}"/>
              </a:ext>
            </a:extLst>
          </p:cNvPr>
          <p:cNvSpPr txBox="1"/>
          <p:nvPr/>
        </p:nvSpPr>
        <p:spPr>
          <a:xfrm>
            <a:off x="0" y="603283"/>
            <a:ext cx="210589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prstClr val="white">
                    <a:lumMod val="65000"/>
                  </a:prstClr>
                </a:solidFill>
                <a:latin typeface="Calibri" panose="020F0502020204030204"/>
                <a:cs typeface="Calibri" panose="020F0502020204030204" pitchFamily="34" charset="0"/>
              </a:rPr>
              <a:t>August 2024</a:t>
            </a:r>
            <a:endParaRPr kumimoji="0" lang="en-US" sz="1400" b="1" i="0" u="none" strike="noStrike" kern="1200" cap="none" spc="0" normalizeH="0" baseline="0" noProof="0" dirty="0">
              <a:ln>
                <a:noFill/>
              </a:ln>
              <a:solidFill>
                <a:prstClr val="white">
                  <a:lumMod val="65000"/>
                </a:prstClr>
              </a:solidFill>
              <a:effectLst/>
              <a:uLnTx/>
              <a:uFillTx/>
              <a:latin typeface="Calibri" panose="020F0502020204030204"/>
              <a:ea typeface="+mn-ea"/>
              <a:cs typeface="Calibri" panose="020F0502020204030204" pitchFamily="34" charset="0"/>
            </a:endParaRPr>
          </a:p>
        </p:txBody>
      </p:sp>
    </p:spTree>
    <p:extLst>
      <p:ext uri="{BB962C8B-B14F-4D97-AF65-F5344CB8AC3E}">
        <p14:creationId xmlns:p14="http://schemas.microsoft.com/office/powerpoint/2010/main" val="1493493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EBCCD45-85EB-4503-A858-EC4A44069DFC}"/>
              </a:ext>
            </a:extLst>
          </p:cNvPr>
          <p:cNvSpPr txBox="1"/>
          <p:nvPr/>
        </p:nvSpPr>
        <p:spPr>
          <a:xfrm>
            <a:off x="6096000" y="697617"/>
            <a:ext cx="4904509" cy="1323439"/>
          </a:xfrm>
          <a:prstGeom prst="rect">
            <a:avLst/>
          </a:prstGeom>
          <a:noFill/>
        </p:spPr>
        <p:txBody>
          <a:bodyPr wrap="square" rtlCol="0">
            <a:spAutoFit/>
          </a:bodyPr>
          <a:lstStyle/>
          <a:p>
            <a:pPr algn="ctr"/>
            <a:r>
              <a:rPr lang="en-US" sz="4000" dirty="0">
                <a:solidFill>
                  <a:srgbClr val="000000"/>
                </a:solidFill>
              </a:rPr>
              <a:t>TV Viewership</a:t>
            </a:r>
          </a:p>
          <a:p>
            <a:pPr algn="ctr"/>
            <a:r>
              <a:rPr lang="en-US" sz="4000" dirty="0">
                <a:solidFill>
                  <a:srgbClr val="000000"/>
                </a:solidFill>
              </a:rPr>
              <a:t>August 2024</a:t>
            </a:r>
          </a:p>
        </p:txBody>
      </p:sp>
      <p:sp>
        <p:nvSpPr>
          <p:cNvPr id="2" name="TextBox 1">
            <a:extLst>
              <a:ext uri="{FF2B5EF4-FFF2-40B4-BE49-F238E27FC236}">
                <a16:creationId xmlns:a16="http://schemas.microsoft.com/office/drawing/2014/main" id="{CBA1B8EB-886D-4BD8-8C52-AA58E1923583}"/>
              </a:ext>
            </a:extLst>
          </p:cNvPr>
          <p:cNvSpPr txBox="1"/>
          <p:nvPr/>
        </p:nvSpPr>
        <p:spPr>
          <a:xfrm>
            <a:off x="7123315" y="2262447"/>
            <a:ext cx="4862945" cy="923330"/>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00000"/>
                </a:solidFill>
              </a:rPr>
              <a:t>Average Audience</a:t>
            </a:r>
          </a:p>
          <a:p>
            <a:pPr marL="285750" indent="-285750">
              <a:buFont typeface="Arial" panose="020B0604020202020204" pitchFamily="34" charset="0"/>
              <a:buChar char="•"/>
            </a:pPr>
            <a:r>
              <a:rPr lang="en-US" dirty="0">
                <a:solidFill>
                  <a:srgbClr val="000000"/>
                </a:solidFill>
              </a:rPr>
              <a:t>Share</a:t>
            </a:r>
          </a:p>
          <a:p>
            <a:pPr marL="285750" indent="-285750">
              <a:buFont typeface="Arial" panose="020B0604020202020204" pitchFamily="34" charset="0"/>
              <a:buChar char="•"/>
            </a:pPr>
            <a:r>
              <a:rPr lang="en-US" dirty="0">
                <a:solidFill>
                  <a:srgbClr val="000000"/>
                </a:solidFill>
              </a:rPr>
              <a:t>Average Rating and Affinity</a:t>
            </a:r>
          </a:p>
        </p:txBody>
      </p:sp>
    </p:spTree>
    <p:extLst>
      <p:ext uri="{BB962C8B-B14F-4D97-AF65-F5344CB8AC3E}">
        <p14:creationId xmlns:p14="http://schemas.microsoft.com/office/powerpoint/2010/main" val="1737297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3DD427-89FA-2848-9F2F-4E8EBDE88559}"/>
              </a:ext>
            </a:extLst>
          </p:cNvPr>
          <p:cNvSpPr>
            <a:spLocks noGrp="1"/>
          </p:cNvSpPr>
          <p:nvPr>
            <p:ph type="title"/>
          </p:nvPr>
        </p:nvSpPr>
        <p:spPr>
          <a:xfrm>
            <a:off x="0" y="-1"/>
            <a:ext cx="12191999" cy="537457"/>
          </a:xfrm>
          <a:noFill/>
        </p:spPr>
        <p:txBody>
          <a:bodyPr>
            <a:normAutofit fontScale="90000"/>
          </a:bodyPr>
          <a:lstStyle/>
          <a:p>
            <a:r>
              <a:rPr lang="en-US" dirty="0">
                <a:latin typeface="+mn-lt"/>
              </a:rPr>
              <a:t>TV Average Audience - National</a:t>
            </a:r>
          </a:p>
        </p:txBody>
      </p:sp>
      <p:sp>
        <p:nvSpPr>
          <p:cNvPr id="9" name="Content Placeholder 4">
            <a:extLst>
              <a:ext uri="{FF2B5EF4-FFF2-40B4-BE49-F238E27FC236}">
                <a16:creationId xmlns:a16="http://schemas.microsoft.com/office/drawing/2014/main" id="{1ADC8D89-7ADC-4809-9421-90601BB83A09}"/>
              </a:ext>
            </a:extLst>
          </p:cNvPr>
          <p:cNvSpPr txBox="1">
            <a:spLocks/>
          </p:cNvSpPr>
          <p:nvPr/>
        </p:nvSpPr>
        <p:spPr>
          <a:xfrm>
            <a:off x="162064" y="901125"/>
            <a:ext cx="11540837" cy="665977"/>
          </a:xfrm>
          <a:prstGeom prst="rect">
            <a:avLst/>
          </a:prstGeom>
        </p:spPr>
        <p:txBody>
          <a:bodyPr vert="horz" lIns="91440" tIns="45720" rIns="91440" bIns="45720" rtlCol="0">
            <a:noAutofit/>
          </a:bodyPr>
          <a:lstStyle>
            <a:lvl1pPr marL="228543" indent="-228543" algn="l" defTabSz="914172"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629" indent="-228543" algn="l" defTabSz="914172"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2715" indent="-228543" algn="l" defTabSz="914172" rtl="0" eaLnBrk="1" latinLnBrk="0" hangingPunct="1">
              <a:lnSpc>
                <a:spcPct val="90000"/>
              </a:lnSpc>
              <a:spcBef>
                <a:spcPts val="500"/>
              </a:spcBef>
              <a:buFont typeface="Arial" panose="020B0604020202020204" pitchFamily="34" charset="0"/>
              <a:buChar char="•"/>
              <a:defRPr sz="2000" i="1" kern="1200">
                <a:solidFill>
                  <a:schemeClr val="tx2"/>
                </a:solidFill>
                <a:latin typeface="+mn-lt"/>
                <a:ea typeface="+mn-ea"/>
                <a:cs typeface="+mn-cs"/>
              </a:defRPr>
            </a:lvl3pPr>
            <a:lvl4pPr marL="1599800" indent="-228543" algn="l" defTabSz="914172"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6886" indent="-228543" algn="l" defTabSz="914172" rtl="0" eaLnBrk="1" latinLnBrk="0" hangingPunct="1">
              <a:lnSpc>
                <a:spcPct val="90000"/>
              </a:lnSpc>
              <a:spcBef>
                <a:spcPts val="500"/>
              </a:spcBef>
              <a:buFont typeface="Arial" panose="020B0604020202020204" pitchFamily="34" charset="0"/>
              <a:buChar char="•"/>
              <a:defRPr sz="1800" i="1" kern="1200">
                <a:solidFill>
                  <a:schemeClr val="tx2"/>
                </a:solidFill>
                <a:latin typeface="+mn-lt"/>
                <a:ea typeface="+mn-ea"/>
                <a:cs typeface="+mn-cs"/>
              </a:defRPr>
            </a:lvl5pPr>
            <a:lvl6pPr marL="2513972"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172"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chemeClr val="tx1"/>
                </a:solidFill>
                <a:effectLst/>
                <a:uLnTx/>
                <a:uFillTx/>
                <a:ea typeface="+mn-ea"/>
                <a:cs typeface="+mn-cs"/>
              </a:rPr>
              <a:t>LNTV and Spoon TV were the most popular TV stations nationally with </a:t>
            </a:r>
            <a:r>
              <a:rPr lang="en-US" sz="1600" dirty="0">
                <a:solidFill>
                  <a:schemeClr val="tx1"/>
                </a:solidFill>
              </a:rPr>
              <a:t>116</a:t>
            </a:r>
            <a:r>
              <a:rPr kumimoji="0" lang="en-US" sz="1600" b="0" i="0" u="none" strike="noStrike" kern="1200" cap="none" spc="0" normalizeH="0" baseline="0" noProof="0" dirty="0">
                <a:ln>
                  <a:noFill/>
                </a:ln>
                <a:solidFill>
                  <a:schemeClr val="tx1"/>
                </a:solidFill>
                <a:effectLst/>
                <a:uLnTx/>
                <a:uFillTx/>
                <a:ea typeface="+mn-ea"/>
                <a:cs typeface="+mn-cs"/>
              </a:rPr>
              <a:t>,000 and </a:t>
            </a:r>
            <a:r>
              <a:rPr lang="en-US" sz="1600" dirty="0">
                <a:solidFill>
                  <a:schemeClr val="tx1"/>
                </a:solidFill>
              </a:rPr>
              <a:t>77</a:t>
            </a:r>
            <a:r>
              <a:rPr kumimoji="0" lang="en-US" sz="1600" b="0" i="0" u="none" strike="noStrike" kern="1200" cap="none" spc="0" normalizeH="0" baseline="0" noProof="0" dirty="0">
                <a:ln>
                  <a:noFill/>
                </a:ln>
                <a:solidFill>
                  <a:schemeClr val="tx1"/>
                </a:solidFill>
                <a:effectLst/>
                <a:uLnTx/>
                <a:uFillTx/>
                <a:ea typeface="+mn-ea"/>
                <a:cs typeface="+mn-cs"/>
              </a:rPr>
              <a:t>,000 viewers on average respectively during this period.</a:t>
            </a:r>
          </a:p>
        </p:txBody>
      </p:sp>
      <p:sp>
        <p:nvSpPr>
          <p:cNvPr id="10" name="TextBox 9">
            <a:extLst>
              <a:ext uri="{FF2B5EF4-FFF2-40B4-BE49-F238E27FC236}">
                <a16:creationId xmlns:a16="http://schemas.microsoft.com/office/drawing/2014/main" id="{F335B6EF-7293-47DA-A8A5-4F520A94BF31}"/>
              </a:ext>
            </a:extLst>
          </p:cNvPr>
          <p:cNvSpPr txBox="1"/>
          <p:nvPr/>
        </p:nvSpPr>
        <p:spPr>
          <a:xfrm>
            <a:off x="0" y="603283"/>
            <a:ext cx="210589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65000"/>
                  </a:prstClr>
                </a:solidFill>
                <a:effectLst/>
                <a:uLnTx/>
                <a:uFillTx/>
                <a:latin typeface="Calibri" panose="020F0502020204030204"/>
                <a:ea typeface="+mn-ea"/>
                <a:cs typeface="Calibri" panose="020F0502020204030204" pitchFamily="34" charset="0"/>
              </a:rPr>
              <a:t>August 2024</a:t>
            </a:r>
          </a:p>
        </p:txBody>
      </p:sp>
      <p:graphicFrame>
        <p:nvGraphicFramePr>
          <p:cNvPr id="8" name="Chart 7">
            <a:extLst>
              <a:ext uri="{FF2B5EF4-FFF2-40B4-BE49-F238E27FC236}">
                <a16:creationId xmlns:a16="http://schemas.microsoft.com/office/drawing/2014/main" id="{697C1699-E44C-4A77-B7CE-103985F04879}"/>
              </a:ext>
            </a:extLst>
          </p:cNvPr>
          <p:cNvGraphicFramePr/>
          <p:nvPr>
            <p:extLst>
              <p:ext uri="{D42A27DB-BD31-4B8C-83A1-F6EECF244321}">
                <p14:modId xmlns:p14="http://schemas.microsoft.com/office/powerpoint/2010/main" val="3995227431"/>
              </p:ext>
            </p:extLst>
          </p:nvPr>
        </p:nvGraphicFramePr>
        <p:xfrm>
          <a:off x="2" y="1567102"/>
          <a:ext cx="12191998" cy="4200737"/>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a:extLst>
              <a:ext uri="{FF2B5EF4-FFF2-40B4-BE49-F238E27FC236}">
                <a16:creationId xmlns:a16="http://schemas.microsoft.com/office/drawing/2014/main" id="{13D4A940-C199-49D8-BEF0-FAB6DED8869A}"/>
              </a:ext>
            </a:extLst>
          </p:cNvPr>
          <p:cNvSpPr txBox="1"/>
          <p:nvPr/>
        </p:nvSpPr>
        <p:spPr>
          <a:xfrm>
            <a:off x="4071503" y="2150487"/>
            <a:ext cx="4048992" cy="369332"/>
          </a:xfrm>
          <a:prstGeom prst="rect">
            <a:avLst/>
          </a:prstGeom>
          <a:noFill/>
        </p:spPr>
        <p:txBody>
          <a:bodyPr wrap="square" rtlCol="0">
            <a:spAutoFit/>
          </a:bodyPr>
          <a:lstStyle/>
          <a:p>
            <a:pPr algn="ctr"/>
            <a:r>
              <a:rPr lang="en-US" b="1" dirty="0">
                <a:solidFill>
                  <a:srgbClr val="000000"/>
                </a:solidFill>
              </a:rPr>
              <a:t>TV Average Audience - National</a:t>
            </a:r>
          </a:p>
        </p:txBody>
      </p:sp>
    </p:spTree>
    <p:extLst>
      <p:ext uri="{BB962C8B-B14F-4D97-AF65-F5344CB8AC3E}">
        <p14:creationId xmlns:p14="http://schemas.microsoft.com/office/powerpoint/2010/main" val="505346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3DD427-89FA-2848-9F2F-4E8EBDE88559}"/>
              </a:ext>
            </a:extLst>
          </p:cNvPr>
          <p:cNvSpPr>
            <a:spLocks noGrp="1"/>
          </p:cNvSpPr>
          <p:nvPr>
            <p:ph type="title"/>
          </p:nvPr>
        </p:nvSpPr>
        <p:spPr>
          <a:xfrm>
            <a:off x="0" y="0"/>
            <a:ext cx="12191999" cy="595423"/>
          </a:xfrm>
          <a:noFill/>
        </p:spPr>
        <p:txBody>
          <a:bodyPr>
            <a:normAutofit fontScale="90000"/>
          </a:bodyPr>
          <a:lstStyle/>
          <a:p>
            <a:r>
              <a:rPr lang="en-US" dirty="0">
                <a:latin typeface="+mn-lt"/>
              </a:rPr>
              <a:t>TV Average Audience - Male</a:t>
            </a:r>
          </a:p>
        </p:txBody>
      </p:sp>
      <p:graphicFrame>
        <p:nvGraphicFramePr>
          <p:cNvPr id="8" name="Chart 7">
            <a:extLst>
              <a:ext uri="{FF2B5EF4-FFF2-40B4-BE49-F238E27FC236}">
                <a16:creationId xmlns:a16="http://schemas.microsoft.com/office/drawing/2014/main" id="{697C1699-E44C-4A77-B7CE-103985F04879}"/>
              </a:ext>
            </a:extLst>
          </p:cNvPr>
          <p:cNvGraphicFramePr/>
          <p:nvPr>
            <p:extLst>
              <p:ext uri="{D42A27DB-BD31-4B8C-83A1-F6EECF244321}">
                <p14:modId xmlns:p14="http://schemas.microsoft.com/office/powerpoint/2010/main" val="1241137918"/>
              </p:ext>
            </p:extLst>
          </p:nvPr>
        </p:nvGraphicFramePr>
        <p:xfrm>
          <a:off x="-1" y="1768923"/>
          <a:ext cx="12191999" cy="420073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809605F9-FBE3-4B58-A274-8B4FBF35F0D9}"/>
              </a:ext>
            </a:extLst>
          </p:cNvPr>
          <p:cNvSpPr txBox="1"/>
          <p:nvPr/>
        </p:nvSpPr>
        <p:spPr>
          <a:xfrm>
            <a:off x="4071502" y="1584257"/>
            <a:ext cx="4048992" cy="369332"/>
          </a:xfrm>
          <a:prstGeom prst="rect">
            <a:avLst/>
          </a:prstGeom>
          <a:noFill/>
        </p:spPr>
        <p:txBody>
          <a:bodyPr wrap="square" rtlCol="0">
            <a:spAutoFit/>
          </a:bodyPr>
          <a:lstStyle/>
          <a:p>
            <a:pPr algn="ctr"/>
            <a:r>
              <a:rPr lang="en-US" b="1" dirty="0">
                <a:solidFill>
                  <a:srgbClr val="000000"/>
                </a:solidFill>
              </a:rPr>
              <a:t>TV Average Audience - Male</a:t>
            </a:r>
          </a:p>
        </p:txBody>
      </p:sp>
      <p:sp>
        <p:nvSpPr>
          <p:cNvPr id="7" name="Content Placeholder 4">
            <a:extLst>
              <a:ext uri="{FF2B5EF4-FFF2-40B4-BE49-F238E27FC236}">
                <a16:creationId xmlns:a16="http://schemas.microsoft.com/office/drawing/2014/main" id="{4ADB3EDA-A065-5615-C692-294942991A57}"/>
              </a:ext>
            </a:extLst>
          </p:cNvPr>
          <p:cNvSpPr txBox="1">
            <a:spLocks/>
          </p:cNvSpPr>
          <p:nvPr/>
        </p:nvSpPr>
        <p:spPr>
          <a:xfrm>
            <a:off x="162064" y="901125"/>
            <a:ext cx="11540837" cy="665977"/>
          </a:xfrm>
          <a:prstGeom prst="rect">
            <a:avLst/>
          </a:prstGeom>
        </p:spPr>
        <p:txBody>
          <a:bodyPr vert="horz" lIns="91440" tIns="45720" rIns="91440" bIns="45720" rtlCol="0">
            <a:noAutofit/>
          </a:bodyPr>
          <a:lstStyle>
            <a:lvl1pPr marL="228543" indent="-228543" algn="l" defTabSz="914172"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629" indent="-228543" algn="l" defTabSz="914172"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2715" indent="-228543" algn="l" defTabSz="914172" rtl="0" eaLnBrk="1" latinLnBrk="0" hangingPunct="1">
              <a:lnSpc>
                <a:spcPct val="90000"/>
              </a:lnSpc>
              <a:spcBef>
                <a:spcPts val="500"/>
              </a:spcBef>
              <a:buFont typeface="Arial" panose="020B0604020202020204" pitchFamily="34" charset="0"/>
              <a:buChar char="•"/>
              <a:defRPr sz="2000" i="1" kern="1200">
                <a:solidFill>
                  <a:schemeClr val="tx2"/>
                </a:solidFill>
                <a:latin typeface="+mn-lt"/>
                <a:ea typeface="+mn-ea"/>
                <a:cs typeface="+mn-cs"/>
              </a:defRPr>
            </a:lvl3pPr>
            <a:lvl4pPr marL="1599800" indent="-228543" algn="l" defTabSz="914172"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6886" indent="-228543" algn="l" defTabSz="914172" rtl="0" eaLnBrk="1" latinLnBrk="0" hangingPunct="1">
              <a:lnSpc>
                <a:spcPct val="90000"/>
              </a:lnSpc>
              <a:spcBef>
                <a:spcPts val="500"/>
              </a:spcBef>
              <a:buFont typeface="Arial" panose="020B0604020202020204" pitchFamily="34" charset="0"/>
              <a:buChar char="•"/>
              <a:defRPr sz="1800" i="1" kern="1200">
                <a:solidFill>
                  <a:schemeClr val="tx2"/>
                </a:solidFill>
                <a:latin typeface="+mn-lt"/>
                <a:ea typeface="+mn-ea"/>
                <a:cs typeface="+mn-cs"/>
              </a:defRPr>
            </a:lvl5pPr>
            <a:lvl6pPr marL="2513972"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172"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chemeClr val="tx1"/>
                </a:solidFill>
                <a:effectLst/>
                <a:uLnTx/>
                <a:uFillTx/>
                <a:ea typeface="+mn-ea"/>
                <a:cs typeface="+mn-cs"/>
              </a:rPr>
              <a:t>LNTV was ranked the 1</a:t>
            </a:r>
            <a:r>
              <a:rPr kumimoji="0" lang="en-US" sz="1600" b="0" i="0" u="none" strike="noStrike" kern="1200" cap="none" spc="0" normalizeH="0" baseline="30000" noProof="0" dirty="0">
                <a:ln>
                  <a:noFill/>
                </a:ln>
                <a:solidFill>
                  <a:schemeClr val="tx1"/>
                </a:solidFill>
                <a:effectLst/>
                <a:uLnTx/>
                <a:uFillTx/>
                <a:ea typeface="+mn-ea"/>
                <a:cs typeface="+mn-cs"/>
              </a:rPr>
              <a:t>st</a:t>
            </a:r>
            <a:r>
              <a:rPr kumimoji="0" lang="en-US" sz="1600" b="0" i="0" u="none" strike="noStrike" kern="1200" cap="none" spc="0" normalizeH="0" baseline="0" noProof="0" dirty="0">
                <a:ln>
                  <a:noFill/>
                </a:ln>
                <a:solidFill>
                  <a:schemeClr val="tx1"/>
                </a:solidFill>
                <a:effectLst/>
                <a:uLnTx/>
                <a:uFillTx/>
                <a:ea typeface="+mn-ea"/>
                <a:cs typeface="+mn-cs"/>
              </a:rPr>
              <a:t> in viewership among the male audience with over </a:t>
            </a:r>
            <a:r>
              <a:rPr lang="en-US" sz="1600" dirty="0">
                <a:solidFill>
                  <a:schemeClr val="tx1"/>
                </a:solidFill>
              </a:rPr>
              <a:t>50</a:t>
            </a:r>
            <a:r>
              <a:rPr kumimoji="0" lang="en-US" sz="1600" b="0" i="0" u="none" strike="noStrike" kern="1200" cap="none" spc="0" normalizeH="0" baseline="0" noProof="0" dirty="0">
                <a:ln>
                  <a:noFill/>
                </a:ln>
                <a:solidFill>
                  <a:schemeClr val="tx1"/>
                </a:solidFill>
                <a:effectLst/>
                <a:uLnTx/>
                <a:uFillTx/>
                <a:ea typeface="+mn-ea"/>
                <a:cs typeface="+mn-cs"/>
              </a:rPr>
              <a:t>,000 viewers on average followed closely by Spoon TV with </a:t>
            </a:r>
            <a:r>
              <a:rPr lang="en-US" sz="1600" dirty="0">
                <a:solidFill>
                  <a:schemeClr val="tx1"/>
                </a:solidFill>
              </a:rPr>
              <a:t>43</a:t>
            </a:r>
            <a:r>
              <a:rPr kumimoji="0" lang="en-US" sz="1600" b="0" i="0" u="none" strike="noStrike" kern="1200" cap="none" spc="0" normalizeH="0" baseline="0" noProof="0" dirty="0">
                <a:ln>
                  <a:noFill/>
                </a:ln>
                <a:solidFill>
                  <a:schemeClr val="tx1"/>
                </a:solidFill>
                <a:effectLst/>
                <a:uLnTx/>
                <a:uFillTx/>
                <a:ea typeface="+mn-ea"/>
                <a:cs typeface="+mn-cs"/>
              </a:rPr>
              <a:t>,000 viewers on average.</a:t>
            </a:r>
          </a:p>
        </p:txBody>
      </p:sp>
      <p:sp>
        <p:nvSpPr>
          <p:cNvPr id="5" name="TextBox 4">
            <a:extLst>
              <a:ext uri="{FF2B5EF4-FFF2-40B4-BE49-F238E27FC236}">
                <a16:creationId xmlns:a16="http://schemas.microsoft.com/office/drawing/2014/main" id="{3DBA5192-D9D6-2DE4-BED0-7CFD6121CCCF}"/>
              </a:ext>
            </a:extLst>
          </p:cNvPr>
          <p:cNvSpPr txBox="1"/>
          <p:nvPr/>
        </p:nvSpPr>
        <p:spPr>
          <a:xfrm>
            <a:off x="0" y="603283"/>
            <a:ext cx="210589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65000"/>
                  </a:prstClr>
                </a:solidFill>
                <a:effectLst/>
                <a:uLnTx/>
                <a:uFillTx/>
                <a:latin typeface="Calibri" panose="020F0502020204030204"/>
                <a:ea typeface="+mn-ea"/>
                <a:cs typeface="Calibri" panose="020F0502020204030204" pitchFamily="34" charset="0"/>
              </a:rPr>
              <a:t>August 2024</a:t>
            </a:r>
          </a:p>
        </p:txBody>
      </p:sp>
    </p:spTree>
    <p:extLst>
      <p:ext uri="{BB962C8B-B14F-4D97-AF65-F5344CB8AC3E}">
        <p14:creationId xmlns:p14="http://schemas.microsoft.com/office/powerpoint/2010/main" val="3419658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3DD427-89FA-2848-9F2F-4E8EBDE88559}"/>
              </a:ext>
            </a:extLst>
          </p:cNvPr>
          <p:cNvSpPr>
            <a:spLocks noGrp="1"/>
          </p:cNvSpPr>
          <p:nvPr>
            <p:ph type="title"/>
          </p:nvPr>
        </p:nvSpPr>
        <p:spPr>
          <a:xfrm>
            <a:off x="1" y="-10632"/>
            <a:ext cx="12191998" cy="537456"/>
          </a:xfrm>
          <a:noFill/>
        </p:spPr>
        <p:txBody>
          <a:bodyPr>
            <a:normAutofit fontScale="90000"/>
          </a:bodyPr>
          <a:lstStyle/>
          <a:p>
            <a:r>
              <a:rPr lang="en-US" dirty="0">
                <a:latin typeface="+mn-lt"/>
              </a:rPr>
              <a:t>TV Average Audience - Female</a:t>
            </a:r>
          </a:p>
        </p:txBody>
      </p:sp>
      <p:graphicFrame>
        <p:nvGraphicFramePr>
          <p:cNvPr id="8" name="Chart 7">
            <a:extLst>
              <a:ext uri="{FF2B5EF4-FFF2-40B4-BE49-F238E27FC236}">
                <a16:creationId xmlns:a16="http://schemas.microsoft.com/office/drawing/2014/main" id="{697C1699-E44C-4A77-B7CE-103985F04879}"/>
              </a:ext>
            </a:extLst>
          </p:cNvPr>
          <p:cNvGraphicFramePr/>
          <p:nvPr>
            <p:extLst>
              <p:ext uri="{D42A27DB-BD31-4B8C-83A1-F6EECF244321}">
                <p14:modId xmlns:p14="http://schemas.microsoft.com/office/powerpoint/2010/main" val="2906470446"/>
              </p:ext>
            </p:extLst>
          </p:nvPr>
        </p:nvGraphicFramePr>
        <p:xfrm>
          <a:off x="2" y="1640992"/>
          <a:ext cx="12191998" cy="420073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8F082505-B505-428A-AED1-4729AEF7B951}"/>
              </a:ext>
            </a:extLst>
          </p:cNvPr>
          <p:cNvSpPr txBox="1"/>
          <p:nvPr/>
        </p:nvSpPr>
        <p:spPr>
          <a:xfrm>
            <a:off x="4071502" y="1584257"/>
            <a:ext cx="4048992" cy="369332"/>
          </a:xfrm>
          <a:prstGeom prst="rect">
            <a:avLst/>
          </a:prstGeom>
          <a:noFill/>
        </p:spPr>
        <p:txBody>
          <a:bodyPr wrap="square" rtlCol="0">
            <a:spAutoFit/>
          </a:bodyPr>
          <a:lstStyle/>
          <a:p>
            <a:pPr algn="ctr"/>
            <a:r>
              <a:rPr lang="en-US" b="1" dirty="0">
                <a:solidFill>
                  <a:srgbClr val="000000"/>
                </a:solidFill>
              </a:rPr>
              <a:t>TV Average Audience - Female</a:t>
            </a:r>
          </a:p>
        </p:txBody>
      </p:sp>
      <p:sp>
        <p:nvSpPr>
          <p:cNvPr id="3" name="Content Placeholder 4">
            <a:extLst>
              <a:ext uri="{FF2B5EF4-FFF2-40B4-BE49-F238E27FC236}">
                <a16:creationId xmlns:a16="http://schemas.microsoft.com/office/drawing/2014/main" id="{8AD5F848-F0D2-95BC-CC0D-A78474AA1A8E}"/>
              </a:ext>
            </a:extLst>
          </p:cNvPr>
          <p:cNvSpPr txBox="1">
            <a:spLocks/>
          </p:cNvSpPr>
          <p:nvPr/>
        </p:nvSpPr>
        <p:spPr>
          <a:xfrm>
            <a:off x="162064" y="901125"/>
            <a:ext cx="11540837" cy="665977"/>
          </a:xfrm>
          <a:prstGeom prst="rect">
            <a:avLst/>
          </a:prstGeom>
        </p:spPr>
        <p:txBody>
          <a:bodyPr vert="horz" lIns="91440" tIns="45720" rIns="91440" bIns="45720" rtlCol="0">
            <a:noAutofit/>
          </a:bodyPr>
          <a:lstStyle>
            <a:lvl1pPr marL="228543" indent="-228543" algn="l" defTabSz="914172"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629" indent="-228543" algn="l" defTabSz="914172"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2715" indent="-228543" algn="l" defTabSz="914172" rtl="0" eaLnBrk="1" latinLnBrk="0" hangingPunct="1">
              <a:lnSpc>
                <a:spcPct val="90000"/>
              </a:lnSpc>
              <a:spcBef>
                <a:spcPts val="500"/>
              </a:spcBef>
              <a:buFont typeface="Arial" panose="020B0604020202020204" pitchFamily="34" charset="0"/>
              <a:buChar char="•"/>
              <a:defRPr sz="2000" i="1" kern="1200">
                <a:solidFill>
                  <a:schemeClr val="tx2"/>
                </a:solidFill>
                <a:latin typeface="+mn-lt"/>
                <a:ea typeface="+mn-ea"/>
                <a:cs typeface="+mn-cs"/>
              </a:defRPr>
            </a:lvl3pPr>
            <a:lvl4pPr marL="1599800" indent="-228543" algn="l" defTabSz="914172"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6886" indent="-228543" algn="l" defTabSz="914172" rtl="0" eaLnBrk="1" latinLnBrk="0" hangingPunct="1">
              <a:lnSpc>
                <a:spcPct val="90000"/>
              </a:lnSpc>
              <a:spcBef>
                <a:spcPts val="500"/>
              </a:spcBef>
              <a:buFont typeface="Arial" panose="020B0604020202020204" pitchFamily="34" charset="0"/>
              <a:buChar char="•"/>
              <a:defRPr sz="1800" i="1" kern="1200">
                <a:solidFill>
                  <a:schemeClr val="tx2"/>
                </a:solidFill>
                <a:latin typeface="+mn-lt"/>
                <a:ea typeface="+mn-ea"/>
                <a:cs typeface="+mn-cs"/>
              </a:defRPr>
            </a:lvl5pPr>
            <a:lvl6pPr marL="2513972"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172"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chemeClr val="tx1"/>
                </a:solidFill>
                <a:effectLst/>
                <a:uLnTx/>
                <a:uFillTx/>
                <a:ea typeface="+mn-ea"/>
                <a:cs typeface="+mn-cs"/>
              </a:rPr>
              <a:t>Among the female audience, LNTV took the lead </a:t>
            </a:r>
            <a:r>
              <a:rPr lang="en-US" sz="1600" dirty="0">
                <a:solidFill>
                  <a:schemeClr val="tx1"/>
                </a:solidFill>
              </a:rPr>
              <a:t>with 66,000 </a:t>
            </a:r>
            <a:r>
              <a:rPr lang="en-US" sz="1600" dirty="0" err="1">
                <a:solidFill>
                  <a:schemeClr val="tx1"/>
                </a:solidFill>
              </a:rPr>
              <a:t>viewe</a:t>
            </a:r>
            <a:r>
              <a:rPr kumimoji="0" lang="en-US" sz="1600" b="0" i="0" u="none" strike="noStrike" kern="1200" cap="none" spc="0" normalizeH="0" baseline="0" noProof="0" dirty="0" err="1">
                <a:ln>
                  <a:noFill/>
                </a:ln>
                <a:solidFill>
                  <a:schemeClr val="tx1"/>
                </a:solidFill>
                <a:effectLst/>
                <a:uLnTx/>
                <a:uFillTx/>
                <a:ea typeface="+mn-ea"/>
                <a:cs typeface="+mn-cs"/>
              </a:rPr>
              <a:t>rs</a:t>
            </a:r>
            <a:r>
              <a:rPr kumimoji="0" lang="en-US" sz="1600" b="0" i="0" u="none" strike="noStrike" kern="1200" cap="none" spc="0" normalizeH="0" baseline="0" noProof="0" dirty="0">
                <a:ln>
                  <a:noFill/>
                </a:ln>
                <a:solidFill>
                  <a:schemeClr val="tx1"/>
                </a:solidFill>
                <a:effectLst/>
                <a:uLnTx/>
                <a:uFillTx/>
                <a:ea typeface="+mn-ea"/>
                <a:cs typeface="+mn-cs"/>
              </a:rPr>
              <a:t> on average. Spoon TV and KMTV came in as the 2</a:t>
            </a:r>
            <a:r>
              <a:rPr kumimoji="0" lang="en-US" sz="1600" b="0" i="0" u="none" strike="noStrike" kern="1200" cap="none" spc="0" normalizeH="0" baseline="30000" noProof="0" dirty="0">
                <a:ln>
                  <a:noFill/>
                </a:ln>
                <a:solidFill>
                  <a:schemeClr val="tx1"/>
                </a:solidFill>
                <a:effectLst/>
                <a:uLnTx/>
                <a:uFillTx/>
                <a:ea typeface="+mn-ea"/>
                <a:cs typeface="+mn-cs"/>
              </a:rPr>
              <a:t>nd</a:t>
            </a:r>
            <a:r>
              <a:rPr kumimoji="0" lang="en-US" sz="1600" b="0" i="0" u="none" strike="noStrike" kern="1200" cap="none" spc="0" normalizeH="0" baseline="0" noProof="0" dirty="0">
                <a:ln>
                  <a:noFill/>
                </a:ln>
                <a:solidFill>
                  <a:schemeClr val="tx1"/>
                </a:solidFill>
                <a:effectLst/>
                <a:uLnTx/>
                <a:uFillTx/>
                <a:ea typeface="+mn-ea"/>
                <a:cs typeface="+mn-cs"/>
              </a:rPr>
              <a:t> and 3</a:t>
            </a:r>
            <a:r>
              <a:rPr kumimoji="0" lang="en-US" sz="1600" b="0" i="0" u="none" strike="noStrike" kern="1200" cap="none" spc="0" normalizeH="0" baseline="30000" noProof="0" dirty="0">
                <a:ln>
                  <a:noFill/>
                </a:ln>
                <a:solidFill>
                  <a:schemeClr val="tx1"/>
                </a:solidFill>
                <a:effectLst/>
                <a:uLnTx/>
                <a:uFillTx/>
                <a:ea typeface="+mn-ea"/>
                <a:cs typeface="+mn-cs"/>
              </a:rPr>
              <a:t>rd</a:t>
            </a:r>
            <a:r>
              <a:rPr kumimoji="0" lang="en-US" sz="1600" b="0" i="0" u="none" strike="noStrike" kern="1200" cap="none" spc="0" normalizeH="0" baseline="0" noProof="0" dirty="0">
                <a:ln>
                  <a:noFill/>
                </a:ln>
                <a:solidFill>
                  <a:schemeClr val="tx1"/>
                </a:solidFill>
                <a:effectLst/>
                <a:uLnTx/>
                <a:uFillTx/>
                <a:ea typeface="+mn-ea"/>
                <a:cs typeface="+mn-cs"/>
              </a:rPr>
              <a:t> in viewership respectively in this demographic.</a:t>
            </a:r>
          </a:p>
        </p:txBody>
      </p:sp>
      <p:sp>
        <p:nvSpPr>
          <p:cNvPr id="7" name="TextBox 6">
            <a:extLst>
              <a:ext uri="{FF2B5EF4-FFF2-40B4-BE49-F238E27FC236}">
                <a16:creationId xmlns:a16="http://schemas.microsoft.com/office/drawing/2014/main" id="{7E1ECD07-847A-B03F-9EFA-FAA3474916A3}"/>
              </a:ext>
            </a:extLst>
          </p:cNvPr>
          <p:cNvSpPr txBox="1"/>
          <p:nvPr/>
        </p:nvSpPr>
        <p:spPr>
          <a:xfrm>
            <a:off x="0" y="603283"/>
            <a:ext cx="210589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65000"/>
                  </a:prstClr>
                </a:solidFill>
                <a:effectLst/>
                <a:uLnTx/>
                <a:uFillTx/>
                <a:latin typeface="Calibri" panose="020F0502020204030204"/>
                <a:ea typeface="+mn-ea"/>
                <a:cs typeface="Calibri" panose="020F0502020204030204" pitchFamily="34" charset="0"/>
              </a:rPr>
              <a:t>August 2024</a:t>
            </a:r>
          </a:p>
        </p:txBody>
      </p:sp>
    </p:spTree>
    <p:extLst>
      <p:ext uri="{BB962C8B-B14F-4D97-AF65-F5344CB8AC3E}">
        <p14:creationId xmlns:p14="http://schemas.microsoft.com/office/powerpoint/2010/main" val="3914542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3DD427-89FA-2848-9F2F-4E8EBDE88559}"/>
              </a:ext>
            </a:extLst>
          </p:cNvPr>
          <p:cNvSpPr>
            <a:spLocks noGrp="1"/>
          </p:cNvSpPr>
          <p:nvPr>
            <p:ph type="title"/>
          </p:nvPr>
        </p:nvSpPr>
        <p:spPr>
          <a:xfrm>
            <a:off x="0" y="-1"/>
            <a:ext cx="12191999" cy="537457"/>
          </a:xfrm>
          <a:noFill/>
        </p:spPr>
        <p:txBody>
          <a:bodyPr>
            <a:noAutofit/>
          </a:bodyPr>
          <a:lstStyle/>
          <a:p>
            <a:r>
              <a:rPr lang="en-US" sz="2800" dirty="0">
                <a:latin typeface="+mn-lt"/>
              </a:rPr>
              <a:t>TV Average Audience – Weekday Primetime (7-10PM)</a:t>
            </a:r>
          </a:p>
        </p:txBody>
      </p:sp>
      <p:sp>
        <p:nvSpPr>
          <p:cNvPr id="9" name="Content Placeholder 4">
            <a:extLst>
              <a:ext uri="{FF2B5EF4-FFF2-40B4-BE49-F238E27FC236}">
                <a16:creationId xmlns:a16="http://schemas.microsoft.com/office/drawing/2014/main" id="{1ADC8D89-7ADC-4809-9421-90601BB83A09}"/>
              </a:ext>
            </a:extLst>
          </p:cNvPr>
          <p:cNvSpPr txBox="1">
            <a:spLocks/>
          </p:cNvSpPr>
          <p:nvPr/>
        </p:nvSpPr>
        <p:spPr>
          <a:xfrm>
            <a:off x="170610" y="1053788"/>
            <a:ext cx="11540837" cy="665977"/>
          </a:xfrm>
          <a:prstGeom prst="rect">
            <a:avLst/>
          </a:prstGeom>
        </p:spPr>
        <p:txBody>
          <a:bodyPr vert="horz" lIns="91440" tIns="45720" rIns="91440" bIns="45720" rtlCol="0">
            <a:noAutofit/>
          </a:bodyPr>
          <a:lstStyle>
            <a:lvl1pPr marL="228543" indent="-228543" algn="l" defTabSz="914172"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629" indent="-228543" algn="l" defTabSz="914172"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2715" indent="-228543" algn="l" defTabSz="914172" rtl="0" eaLnBrk="1" latinLnBrk="0" hangingPunct="1">
              <a:lnSpc>
                <a:spcPct val="90000"/>
              </a:lnSpc>
              <a:spcBef>
                <a:spcPts val="500"/>
              </a:spcBef>
              <a:buFont typeface="Arial" panose="020B0604020202020204" pitchFamily="34" charset="0"/>
              <a:buChar char="•"/>
              <a:defRPr sz="2000" i="1" kern="1200">
                <a:solidFill>
                  <a:schemeClr val="tx2"/>
                </a:solidFill>
                <a:latin typeface="+mn-lt"/>
                <a:ea typeface="+mn-ea"/>
                <a:cs typeface="+mn-cs"/>
              </a:defRPr>
            </a:lvl3pPr>
            <a:lvl4pPr marL="1599800" indent="-228543" algn="l" defTabSz="914172"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6886" indent="-228543" algn="l" defTabSz="914172" rtl="0" eaLnBrk="1" latinLnBrk="0" hangingPunct="1">
              <a:lnSpc>
                <a:spcPct val="90000"/>
              </a:lnSpc>
              <a:spcBef>
                <a:spcPts val="500"/>
              </a:spcBef>
              <a:buFont typeface="Arial" panose="020B0604020202020204" pitchFamily="34" charset="0"/>
              <a:buChar char="•"/>
              <a:defRPr sz="1800" i="1" kern="1200">
                <a:solidFill>
                  <a:schemeClr val="tx2"/>
                </a:solidFill>
                <a:latin typeface="+mn-lt"/>
                <a:ea typeface="+mn-ea"/>
                <a:cs typeface="+mn-cs"/>
              </a:defRPr>
            </a:lvl5pPr>
            <a:lvl6pPr marL="2513972"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172"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chemeClr val="tx1"/>
                </a:solidFill>
                <a:effectLst/>
                <a:uLnTx/>
                <a:uFillTx/>
                <a:ea typeface="+mn-ea"/>
                <a:cs typeface="+mn-cs"/>
              </a:rPr>
              <a:t>Primetime evening average audiences are considerably higher than average ratings throughout the day, with LNTV leading at 142,000 average viewers. </a:t>
            </a:r>
            <a:r>
              <a:rPr kumimoji="0" lang="en-US" sz="1600" b="0" i="0" u="none" strike="noStrike" kern="1200" cap="none" spc="0" normalizeH="0" baseline="0" noProof="0" dirty="0" err="1">
                <a:ln>
                  <a:noFill/>
                </a:ln>
                <a:solidFill>
                  <a:schemeClr val="tx1"/>
                </a:solidFill>
                <a:effectLst/>
                <a:uLnTx/>
                <a:uFillTx/>
                <a:ea typeface="+mn-ea"/>
                <a:cs typeface="+mn-cs"/>
              </a:rPr>
              <a:t>Tamma</a:t>
            </a:r>
            <a:r>
              <a:rPr kumimoji="0" lang="en-US" sz="1600" b="0" i="0" u="none" strike="noStrike" kern="1200" cap="none" spc="0" normalizeH="0" baseline="0" noProof="0" dirty="0">
                <a:ln>
                  <a:noFill/>
                </a:ln>
                <a:solidFill>
                  <a:schemeClr val="tx1"/>
                </a:solidFill>
                <a:effectLst/>
                <a:uLnTx/>
                <a:uFillTx/>
                <a:ea typeface="+mn-ea"/>
                <a:cs typeface="+mn-cs"/>
              </a:rPr>
              <a:t> TV climbs into the 3</a:t>
            </a:r>
            <a:r>
              <a:rPr kumimoji="0" lang="en-US" sz="1600" b="0" i="0" u="none" strike="noStrike" kern="1200" cap="none" spc="0" normalizeH="0" baseline="30000" noProof="0" dirty="0">
                <a:ln>
                  <a:noFill/>
                </a:ln>
                <a:solidFill>
                  <a:schemeClr val="tx1"/>
                </a:solidFill>
                <a:effectLst/>
                <a:uLnTx/>
                <a:uFillTx/>
                <a:ea typeface="+mn-ea"/>
                <a:cs typeface="+mn-cs"/>
              </a:rPr>
              <a:t>rd</a:t>
            </a:r>
            <a:r>
              <a:rPr kumimoji="0" lang="en-US" sz="1600" b="0" i="0" u="none" strike="noStrike" kern="1200" cap="none" spc="0" normalizeH="0" baseline="0" noProof="0" dirty="0">
                <a:ln>
                  <a:noFill/>
                </a:ln>
                <a:solidFill>
                  <a:schemeClr val="tx1"/>
                </a:solidFill>
                <a:effectLst/>
                <a:uLnTx/>
                <a:uFillTx/>
                <a:ea typeface="+mn-ea"/>
                <a:cs typeface="+mn-cs"/>
              </a:rPr>
              <a:t> position during weekday primetime.</a:t>
            </a:r>
          </a:p>
        </p:txBody>
      </p:sp>
      <p:sp>
        <p:nvSpPr>
          <p:cNvPr id="10" name="TextBox 9">
            <a:extLst>
              <a:ext uri="{FF2B5EF4-FFF2-40B4-BE49-F238E27FC236}">
                <a16:creationId xmlns:a16="http://schemas.microsoft.com/office/drawing/2014/main" id="{F335B6EF-7293-47DA-A8A5-4F520A94BF31}"/>
              </a:ext>
            </a:extLst>
          </p:cNvPr>
          <p:cNvSpPr txBox="1"/>
          <p:nvPr/>
        </p:nvSpPr>
        <p:spPr>
          <a:xfrm>
            <a:off x="0" y="603283"/>
            <a:ext cx="210589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65000"/>
                  </a:prstClr>
                </a:solidFill>
                <a:effectLst/>
                <a:uLnTx/>
                <a:uFillTx/>
                <a:latin typeface="Calibri" panose="020F0502020204030204"/>
                <a:ea typeface="+mn-ea"/>
                <a:cs typeface="Calibri" panose="020F0502020204030204" pitchFamily="34" charset="0"/>
              </a:rPr>
              <a:t>August 2024</a:t>
            </a:r>
          </a:p>
        </p:txBody>
      </p:sp>
      <p:graphicFrame>
        <p:nvGraphicFramePr>
          <p:cNvPr id="8" name="Chart 7">
            <a:extLst>
              <a:ext uri="{FF2B5EF4-FFF2-40B4-BE49-F238E27FC236}">
                <a16:creationId xmlns:a16="http://schemas.microsoft.com/office/drawing/2014/main" id="{697C1699-E44C-4A77-B7CE-103985F04879}"/>
              </a:ext>
            </a:extLst>
          </p:cNvPr>
          <p:cNvGraphicFramePr/>
          <p:nvPr>
            <p:extLst>
              <p:ext uri="{D42A27DB-BD31-4B8C-83A1-F6EECF244321}">
                <p14:modId xmlns:p14="http://schemas.microsoft.com/office/powerpoint/2010/main" val="770283096"/>
              </p:ext>
            </p:extLst>
          </p:nvPr>
        </p:nvGraphicFramePr>
        <p:xfrm>
          <a:off x="0" y="2053980"/>
          <a:ext cx="12191998" cy="4200737"/>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a:extLst>
              <a:ext uri="{FF2B5EF4-FFF2-40B4-BE49-F238E27FC236}">
                <a16:creationId xmlns:a16="http://schemas.microsoft.com/office/drawing/2014/main" id="{13D4A940-C199-49D8-BEF0-FAB6DED8869A}"/>
              </a:ext>
            </a:extLst>
          </p:cNvPr>
          <p:cNvSpPr txBox="1"/>
          <p:nvPr/>
        </p:nvSpPr>
        <p:spPr>
          <a:xfrm>
            <a:off x="4276602" y="1862493"/>
            <a:ext cx="4048992" cy="369332"/>
          </a:xfrm>
          <a:prstGeom prst="rect">
            <a:avLst/>
          </a:prstGeom>
          <a:noFill/>
        </p:spPr>
        <p:txBody>
          <a:bodyPr wrap="square" rtlCol="0">
            <a:spAutoFit/>
          </a:bodyPr>
          <a:lstStyle/>
          <a:p>
            <a:pPr algn="ctr"/>
            <a:r>
              <a:rPr lang="en-US" b="1" dirty="0">
                <a:solidFill>
                  <a:srgbClr val="000000"/>
                </a:solidFill>
              </a:rPr>
              <a:t>Weekday – Primetime 7-10PM</a:t>
            </a:r>
          </a:p>
        </p:txBody>
      </p:sp>
    </p:spTree>
    <p:extLst>
      <p:ext uri="{BB962C8B-B14F-4D97-AF65-F5344CB8AC3E}">
        <p14:creationId xmlns:p14="http://schemas.microsoft.com/office/powerpoint/2010/main" val="1419176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3DD427-89FA-2848-9F2F-4E8EBDE88559}"/>
              </a:ext>
            </a:extLst>
          </p:cNvPr>
          <p:cNvSpPr>
            <a:spLocks noGrp="1"/>
          </p:cNvSpPr>
          <p:nvPr>
            <p:ph type="title"/>
          </p:nvPr>
        </p:nvSpPr>
        <p:spPr>
          <a:xfrm>
            <a:off x="0" y="0"/>
            <a:ext cx="12191999" cy="592522"/>
          </a:xfrm>
          <a:noFill/>
        </p:spPr>
        <p:txBody>
          <a:bodyPr>
            <a:normAutofit fontScale="90000"/>
          </a:bodyPr>
          <a:lstStyle/>
          <a:p>
            <a:r>
              <a:rPr lang="en-US" dirty="0">
                <a:latin typeface="+mn-lt"/>
              </a:rPr>
              <a:t>TV Share Of Viewership</a:t>
            </a:r>
          </a:p>
        </p:txBody>
      </p:sp>
      <p:graphicFrame>
        <p:nvGraphicFramePr>
          <p:cNvPr id="6" name="Chart Placeholder 11">
            <a:extLst>
              <a:ext uri="{FF2B5EF4-FFF2-40B4-BE49-F238E27FC236}">
                <a16:creationId xmlns:a16="http://schemas.microsoft.com/office/drawing/2014/main" id="{85748217-E3C5-4250-8B62-917EEF503C16}"/>
              </a:ext>
            </a:extLst>
          </p:cNvPr>
          <p:cNvGraphicFramePr>
            <a:graphicFrameLocks noGrp="1"/>
          </p:cNvGraphicFramePr>
          <p:nvPr>
            <p:ph type="chart" sz="quarter" idx="11"/>
          </p:nvPr>
        </p:nvGraphicFramePr>
        <p:xfrm>
          <a:off x="193962" y="1984918"/>
          <a:ext cx="5451767" cy="43704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Placeholder 11">
            <a:extLst>
              <a:ext uri="{FF2B5EF4-FFF2-40B4-BE49-F238E27FC236}">
                <a16:creationId xmlns:a16="http://schemas.microsoft.com/office/drawing/2014/main" id="{1976B187-A6C8-4816-9BF7-58DE2600ACA0}"/>
              </a:ext>
            </a:extLst>
          </p:cNvPr>
          <p:cNvGraphicFramePr>
            <a:graphicFrameLocks/>
          </p:cNvGraphicFramePr>
          <p:nvPr/>
        </p:nvGraphicFramePr>
        <p:xfrm>
          <a:off x="6421577" y="1984918"/>
          <a:ext cx="5681283" cy="4370452"/>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5DFF5B4E-1D5B-4B6A-9118-D5D29417B61C}"/>
              </a:ext>
            </a:extLst>
          </p:cNvPr>
          <p:cNvSpPr txBox="1"/>
          <p:nvPr/>
        </p:nvSpPr>
        <p:spPr>
          <a:xfrm>
            <a:off x="1797626" y="1571807"/>
            <a:ext cx="2244437" cy="369332"/>
          </a:xfrm>
          <a:prstGeom prst="rect">
            <a:avLst/>
          </a:prstGeom>
          <a:noFill/>
        </p:spPr>
        <p:txBody>
          <a:bodyPr wrap="square" rtlCol="0">
            <a:spAutoFit/>
          </a:bodyPr>
          <a:lstStyle/>
          <a:p>
            <a:pPr algn="ctr"/>
            <a:r>
              <a:rPr lang="en-US" b="1" dirty="0">
                <a:solidFill>
                  <a:srgbClr val="000000"/>
                </a:solidFill>
              </a:rPr>
              <a:t>National Share - Total</a:t>
            </a:r>
          </a:p>
        </p:txBody>
      </p:sp>
      <p:sp>
        <p:nvSpPr>
          <p:cNvPr id="12" name="TextBox 11">
            <a:extLst>
              <a:ext uri="{FF2B5EF4-FFF2-40B4-BE49-F238E27FC236}">
                <a16:creationId xmlns:a16="http://schemas.microsoft.com/office/drawing/2014/main" id="{F5AB7185-97F0-4D36-8000-F16F2CE44398}"/>
              </a:ext>
            </a:extLst>
          </p:cNvPr>
          <p:cNvSpPr txBox="1"/>
          <p:nvPr/>
        </p:nvSpPr>
        <p:spPr>
          <a:xfrm>
            <a:off x="8022065" y="1571807"/>
            <a:ext cx="2705099" cy="369332"/>
          </a:xfrm>
          <a:prstGeom prst="rect">
            <a:avLst/>
          </a:prstGeom>
          <a:noFill/>
        </p:spPr>
        <p:txBody>
          <a:bodyPr wrap="square" rtlCol="0">
            <a:spAutoFit/>
          </a:bodyPr>
          <a:lstStyle/>
          <a:p>
            <a:pPr algn="ctr"/>
            <a:r>
              <a:rPr lang="en-US" b="1" dirty="0">
                <a:solidFill>
                  <a:srgbClr val="000000"/>
                </a:solidFill>
              </a:rPr>
              <a:t>National Share - Weekday</a:t>
            </a:r>
          </a:p>
        </p:txBody>
      </p:sp>
      <p:sp>
        <p:nvSpPr>
          <p:cNvPr id="5" name="Content Placeholder 4">
            <a:extLst>
              <a:ext uri="{FF2B5EF4-FFF2-40B4-BE49-F238E27FC236}">
                <a16:creationId xmlns:a16="http://schemas.microsoft.com/office/drawing/2014/main" id="{69A769C2-D03B-AFCB-B6C2-835594125B96}"/>
              </a:ext>
            </a:extLst>
          </p:cNvPr>
          <p:cNvSpPr txBox="1">
            <a:spLocks/>
          </p:cNvSpPr>
          <p:nvPr/>
        </p:nvSpPr>
        <p:spPr>
          <a:xfrm>
            <a:off x="162064" y="901125"/>
            <a:ext cx="11540837" cy="665977"/>
          </a:xfrm>
          <a:prstGeom prst="rect">
            <a:avLst/>
          </a:prstGeom>
        </p:spPr>
        <p:txBody>
          <a:bodyPr vert="horz" lIns="91440" tIns="45720" rIns="91440" bIns="45720" rtlCol="0">
            <a:noAutofit/>
          </a:bodyPr>
          <a:lstStyle>
            <a:lvl1pPr marL="228543" indent="-228543" algn="l" defTabSz="914172"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629" indent="-228543" algn="l" defTabSz="914172"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2715" indent="-228543" algn="l" defTabSz="914172" rtl="0" eaLnBrk="1" latinLnBrk="0" hangingPunct="1">
              <a:lnSpc>
                <a:spcPct val="90000"/>
              </a:lnSpc>
              <a:spcBef>
                <a:spcPts val="500"/>
              </a:spcBef>
              <a:buFont typeface="Arial" panose="020B0604020202020204" pitchFamily="34" charset="0"/>
              <a:buChar char="•"/>
              <a:defRPr sz="2000" i="1" kern="1200">
                <a:solidFill>
                  <a:schemeClr val="tx2"/>
                </a:solidFill>
                <a:latin typeface="+mn-lt"/>
                <a:ea typeface="+mn-ea"/>
                <a:cs typeface="+mn-cs"/>
              </a:defRPr>
            </a:lvl3pPr>
            <a:lvl4pPr marL="1599800" indent="-228543" algn="l" defTabSz="914172"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6886" indent="-228543" algn="l" defTabSz="914172" rtl="0" eaLnBrk="1" latinLnBrk="0" hangingPunct="1">
              <a:lnSpc>
                <a:spcPct val="90000"/>
              </a:lnSpc>
              <a:spcBef>
                <a:spcPts val="500"/>
              </a:spcBef>
              <a:buFont typeface="Arial" panose="020B0604020202020204" pitchFamily="34" charset="0"/>
              <a:buChar char="•"/>
              <a:defRPr sz="1800" i="1" kern="1200">
                <a:solidFill>
                  <a:schemeClr val="tx2"/>
                </a:solidFill>
                <a:latin typeface="+mn-lt"/>
                <a:ea typeface="+mn-ea"/>
                <a:cs typeface="+mn-cs"/>
              </a:defRPr>
            </a:lvl5pPr>
            <a:lvl6pPr marL="2513972"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172"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chemeClr val="tx1"/>
                </a:solidFill>
                <a:effectLst/>
                <a:uLnTx/>
                <a:uFillTx/>
                <a:ea typeface="+mn-ea"/>
                <a:cs typeface="+mn-cs"/>
              </a:rPr>
              <a:t>LNTV and Spoon TV were the leading </a:t>
            </a:r>
            <a:r>
              <a:rPr lang="en-US" sz="1600" dirty="0">
                <a:solidFill>
                  <a:schemeClr val="tx1"/>
                </a:solidFill>
              </a:rPr>
              <a:t>TV</a:t>
            </a:r>
            <a:r>
              <a:rPr kumimoji="0" lang="en-US" sz="1600" b="0" i="0" u="none" strike="noStrike" kern="1200" cap="none" spc="0" normalizeH="0" baseline="0" noProof="0" dirty="0">
                <a:ln>
                  <a:noFill/>
                </a:ln>
                <a:solidFill>
                  <a:schemeClr val="tx1"/>
                </a:solidFill>
                <a:effectLst/>
                <a:uLnTx/>
                <a:uFillTx/>
                <a:ea typeface="+mn-ea"/>
                <a:cs typeface="+mn-cs"/>
              </a:rPr>
              <a:t> stations in audience shares both </a:t>
            </a:r>
            <a:r>
              <a:rPr lang="en-US" sz="1600" dirty="0">
                <a:solidFill>
                  <a:schemeClr val="tx1"/>
                </a:solidFill>
              </a:rPr>
              <a:t>nationally and during the weekday shows.</a:t>
            </a:r>
            <a:endParaRPr kumimoji="0" lang="en-US" sz="1600" b="0" i="0" u="none" strike="noStrike" kern="1200" cap="none" spc="0" normalizeH="0" baseline="0" noProof="0" dirty="0">
              <a:ln>
                <a:noFill/>
              </a:ln>
              <a:solidFill>
                <a:schemeClr val="tx1"/>
              </a:solidFill>
              <a:effectLst/>
              <a:uLnTx/>
              <a:uFillTx/>
              <a:ea typeface="+mn-ea"/>
              <a:cs typeface="+mn-cs"/>
            </a:endParaRPr>
          </a:p>
        </p:txBody>
      </p:sp>
      <p:sp>
        <p:nvSpPr>
          <p:cNvPr id="8" name="TextBox 7">
            <a:extLst>
              <a:ext uri="{FF2B5EF4-FFF2-40B4-BE49-F238E27FC236}">
                <a16:creationId xmlns:a16="http://schemas.microsoft.com/office/drawing/2014/main" id="{0D517B60-4E8D-045C-2419-5F73C4766C97}"/>
              </a:ext>
            </a:extLst>
          </p:cNvPr>
          <p:cNvSpPr txBox="1"/>
          <p:nvPr/>
        </p:nvSpPr>
        <p:spPr>
          <a:xfrm>
            <a:off x="0" y="603283"/>
            <a:ext cx="210589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65000"/>
                  </a:prstClr>
                </a:solidFill>
                <a:effectLst/>
                <a:uLnTx/>
                <a:uFillTx/>
                <a:latin typeface="Calibri" panose="020F0502020204030204"/>
                <a:ea typeface="+mn-ea"/>
                <a:cs typeface="Calibri" panose="020F0502020204030204" pitchFamily="34" charset="0"/>
              </a:rPr>
              <a:t>August 2024</a:t>
            </a:r>
          </a:p>
        </p:txBody>
      </p:sp>
    </p:spTree>
    <p:extLst>
      <p:ext uri="{BB962C8B-B14F-4D97-AF65-F5344CB8AC3E}">
        <p14:creationId xmlns:p14="http://schemas.microsoft.com/office/powerpoint/2010/main" val="4011440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3DD427-89FA-2848-9F2F-4E8EBDE88559}"/>
              </a:ext>
            </a:extLst>
          </p:cNvPr>
          <p:cNvSpPr>
            <a:spLocks noGrp="1"/>
          </p:cNvSpPr>
          <p:nvPr>
            <p:ph type="title"/>
          </p:nvPr>
        </p:nvSpPr>
        <p:spPr>
          <a:xfrm>
            <a:off x="1" y="0"/>
            <a:ext cx="12191999" cy="607246"/>
          </a:xfrm>
          <a:noFill/>
        </p:spPr>
        <p:txBody>
          <a:bodyPr>
            <a:normAutofit fontScale="90000"/>
          </a:bodyPr>
          <a:lstStyle/>
          <a:p>
            <a:r>
              <a:rPr lang="en-US" dirty="0">
                <a:latin typeface="+mn-lt"/>
              </a:rPr>
              <a:t>TV Share Of Viewership</a:t>
            </a:r>
          </a:p>
        </p:txBody>
      </p:sp>
      <p:graphicFrame>
        <p:nvGraphicFramePr>
          <p:cNvPr id="6" name="Chart Placeholder 11">
            <a:extLst>
              <a:ext uri="{FF2B5EF4-FFF2-40B4-BE49-F238E27FC236}">
                <a16:creationId xmlns:a16="http://schemas.microsoft.com/office/drawing/2014/main" id="{85748217-E3C5-4250-8B62-917EEF503C16}"/>
              </a:ext>
            </a:extLst>
          </p:cNvPr>
          <p:cNvGraphicFramePr>
            <a:graphicFrameLocks noGrp="1"/>
          </p:cNvGraphicFramePr>
          <p:nvPr>
            <p:ph type="chart" sz="quarter" idx="11"/>
            <p:extLst>
              <p:ext uri="{D42A27DB-BD31-4B8C-83A1-F6EECF244321}">
                <p14:modId xmlns:p14="http://schemas.microsoft.com/office/powerpoint/2010/main" val="281677880"/>
              </p:ext>
            </p:extLst>
          </p:nvPr>
        </p:nvGraphicFramePr>
        <p:xfrm>
          <a:off x="193962" y="2048715"/>
          <a:ext cx="5451767" cy="43704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Placeholder 11">
            <a:extLst>
              <a:ext uri="{FF2B5EF4-FFF2-40B4-BE49-F238E27FC236}">
                <a16:creationId xmlns:a16="http://schemas.microsoft.com/office/drawing/2014/main" id="{1976B187-A6C8-4816-9BF7-58DE2600ACA0}"/>
              </a:ext>
            </a:extLst>
          </p:cNvPr>
          <p:cNvGraphicFramePr>
            <a:graphicFrameLocks/>
          </p:cNvGraphicFramePr>
          <p:nvPr>
            <p:extLst>
              <p:ext uri="{D42A27DB-BD31-4B8C-83A1-F6EECF244321}">
                <p14:modId xmlns:p14="http://schemas.microsoft.com/office/powerpoint/2010/main" val="4183342689"/>
              </p:ext>
            </p:extLst>
          </p:nvPr>
        </p:nvGraphicFramePr>
        <p:xfrm>
          <a:off x="6421577" y="2048715"/>
          <a:ext cx="5451767" cy="4370452"/>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5DFF5B4E-1D5B-4B6A-9118-D5D29417B61C}"/>
              </a:ext>
            </a:extLst>
          </p:cNvPr>
          <p:cNvSpPr txBox="1"/>
          <p:nvPr/>
        </p:nvSpPr>
        <p:spPr>
          <a:xfrm>
            <a:off x="1797626" y="1635604"/>
            <a:ext cx="2244437" cy="369332"/>
          </a:xfrm>
          <a:prstGeom prst="rect">
            <a:avLst/>
          </a:prstGeom>
          <a:noFill/>
        </p:spPr>
        <p:txBody>
          <a:bodyPr wrap="square" rtlCol="0">
            <a:spAutoFit/>
          </a:bodyPr>
          <a:lstStyle/>
          <a:p>
            <a:pPr algn="ctr"/>
            <a:r>
              <a:rPr lang="en-US" b="1" dirty="0">
                <a:solidFill>
                  <a:srgbClr val="000000"/>
                </a:solidFill>
              </a:rPr>
              <a:t>National Share - Male</a:t>
            </a:r>
          </a:p>
        </p:txBody>
      </p:sp>
      <p:sp>
        <p:nvSpPr>
          <p:cNvPr id="12" name="TextBox 11">
            <a:extLst>
              <a:ext uri="{FF2B5EF4-FFF2-40B4-BE49-F238E27FC236}">
                <a16:creationId xmlns:a16="http://schemas.microsoft.com/office/drawing/2014/main" id="{F5AB7185-97F0-4D36-8000-F16F2CE44398}"/>
              </a:ext>
            </a:extLst>
          </p:cNvPr>
          <p:cNvSpPr txBox="1"/>
          <p:nvPr/>
        </p:nvSpPr>
        <p:spPr>
          <a:xfrm>
            <a:off x="8005589" y="1635604"/>
            <a:ext cx="2705099" cy="369332"/>
          </a:xfrm>
          <a:prstGeom prst="rect">
            <a:avLst/>
          </a:prstGeom>
          <a:noFill/>
        </p:spPr>
        <p:txBody>
          <a:bodyPr wrap="square" rtlCol="0">
            <a:spAutoFit/>
          </a:bodyPr>
          <a:lstStyle/>
          <a:p>
            <a:pPr algn="ctr"/>
            <a:r>
              <a:rPr lang="en-US" b="1" dirty="0">
                <a:solidFill>
                  <a:srgbClr val="000000"/>
                </a:solidFill>
              </a:rPr>
              <a:t>National Share - Female</a:t>
            </a:r>
          </a:p>
        </p:txBody>
      </p:sp>
      <p:sp>
        <p:nvSpPr>
          <p:cNvPr id="5" name="Content Placeholder 4">
            <a:extLst>
              <a:ext uri="{FF2B5EF4-FFF2-40B4-BE49-F238E27FC236}">
                <a16:creationId xmlns:a16="http://schemas.microsoft.com/office/drawing/2014/main" id="{B399AD4E-EC16-0E6E-3786-49AFF43C5D80}"/>
              </a:ext>
            </a:extLst>
          </p:cNvPr>
          <p:cNvSpPr txBox="1">
            <a:spLocks/>
          </p:cNvSpPr>
          <p:nvPr/>
        </p:nvSpPr>
        <p:spPr>
          <a:xfrm>
            <a:off x="162064" y="901125"/>
            <a:ext cx="11540837" cy="665977"/>
          </a:xfrm>
          <a:prstGeom prst="rect">
            <a:avLst/>
          </a:prstGeom>
        </p:spPr>
        <p:txBody>
          <a:bodyPr vert="horz" lIns="91440" tIns="45720" rIns="91440" bIns="45720" rtlCol="0">
            <a:noAutofit/>
          </a:bodyPr>
          <a:lstStyle>
            <a:lvl1pPr marL="228543" indent="-228543" algn="l" defTabSz="914172"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629" indent="-228543" algn="l" defTabSz="914172"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2715" indent="-228543" algn="l" defTabSz="914172" rtl="0" eaLnBrk="1" latinLnBrk="0" hangingPunct="1">
              <a:lnSpc>
                <a:spcPct val="90000"/>
              </a:lnSpc>
              <a:spcBef>
                <a:spcPts val="500"/>
              </a:spcBef>
              <a:buFont typeface="Arial" panose="020B0604020202020204" pitchFamily="34" charset="0"/>
              <a:buChar char="•"/>
              <a:defRPr sz="2000" i="1" kern="1200">
                <a:solidFill>
                  <a:schemeClr val="tx2"/>
                </a:solidFill>
                <a:latin typeface="+mn-lt"/>
                <a:ea typeface="+mn-ea"/>
                <a:cs typeface="+mn-cs"/>
              </a:defRPr>
            </a:lvl3pPr>
            <a:lvl4pPr marL="1599800" indent="-228543" algn="l" defTabSz="914172"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6886" indent="-228543" algn="l" defTabSz="914172" rtl="0" eaLnBrk="1" latinLnBrk="0" hangingPunct="1">
              <a:lnSpc>
                <a:spcPct val="90000"/>
              </a:lnSpc>
              <a:spcBef>
                <a:spcPts val="500"/>
              </a:spcBef>
              <a:buFont typeface="Arial" panose="020B0604020202020204" pitchFamily="34" charset="0"/>
              <a:buChar char="•"/>
              <a:defRPr sz="1800" i="1" kern="1200">
                <a:solidFill>
                  <a:schemeClr val="tx2"/>
                </a:solidFill>
                <a:latin typeface="+mn-lt"/>
                <a:ea typeface="+mn-ea"/>
                <a:cs typeface="+mn-cs"/>
              </a:defRPr>
            </a:lvl5pPr>
            <a:lvl6pPr marL="2513972"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172"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chemeClr val="tx1"/>
                </a:solidFill>
                <a:effectLst/>
                <a:uLnTx/>
                <a:uFillTx/>
                <a:ea typeface="+mn-ea"/>
                <a:cs typeface="+mn-cs"/>
              </a:rPr>
              <a:t>LNTV and Spoon TV were the most popular TV stations in both the male and female audience. LNTV had significantly higher share among females (50%) compared to males (33%). KMTV had a higher share among males (12%) compared to females (7%).</a:t>
            </a:r>
          </a:p>
        </p:txBody>
      </p:sp>
      <p:sp>
        <p:nvSpPr>
          <p:cNvPr id="8" name="TextBox 7">
            <a:extLst>
              <a:ext uri="{FF2B5EF4-FFF2-40B4-BE49-F238E27FC236}">
                <a16:creationId xmlns:a16="http://schemas.microsoft.com/office/drawing/2014/main" id="{CA206082-EE6A-B8B7-5EA6-ACE5E269E7F7}"/>
              </a:ext>
            </a:extLst>
          </p:cNvPr>
          <p:cNvSpPr txBox="1"/>
          <p:nvPr/>
        </p:nvSpPr>
        <p:spPr>
          <a:xfrm>
            <a:off x="0" y="603283"/>
            <a:ext cx="210589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65000"/>
                  </a:prstClr>
                </a:solidFill>
                <a:effectLst/>
                <a:uLnTx/>
                <a:uFillTx/>
                <a:latin typeface="Calibri" panose="020F0502020204030204"/>
                <a:ea typeface="+mn-ea"/>
                <a:cs typeface="Calibri" panose="020F0502020204030204" pitchFamily="34" charset="0"/>
              </a:rPr>
              <a:t>August 2024</a:t>
            </a:r>
          </a:p>
        </p:txBody>
      </p:sp>
    </p:spTree>
    <p:extLst>
      <p:ext uri="{BB962C8B-B14F-4D97-AF65-F5344CB8AC3E}">
        <p14:creationId xmlns:p14="http://schemas.microsoft.com/office/powerpoint/2010/main" val="114846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3DD427-89FA-2848-9F2F-4E8EBDE88559}"/>
              </a:ext>
            </a:extLst>
          </p:cNvPr>
          <p:cNvSpPr>
            <a:spLocks noGrp="1"/>
          </p:cNvSpPr>
          <p:nvPr>
            <p:ph type="title"/>
          </p:nvPr>
        </p:nvSpPr>
        <p:spPr>
          <a:xfrm>
            <a:off x="838200" y="0"/>
            <a:ext cx="10515600" cy="539271"/>
          </a:xfrm>
        </p:spPr>
        <p:txBody>
          <a:bodyPr>
            <a:normAutofit fontScale="90000"/>
          </a:bodyPr>
          <a:lstStyle/>
          <a:p>
            <a:r>
              <a:rPr lang="en-US" dirty="0">
                <a:latin typeface="+mn-lt"/>
              </a:rPr>
              <a:t>TV Affinity And Audience Rating - Male</a:t>
            </a:r>
          </a:p>
        </p:txBody>
      </p:sp>
      <p:graphicFrame>
        <p:nvGraphicFramePr>
          <p:cNvPr id="6" name="Chart 5">
            <a:extLst>
              <a:ext uri="{FF2B5EF4-FFF2-40B4-BE49-F238E27FC236}">
                <a16:creationId xmlns:a16="http://schemas.microsoft.com/office/drawing/2014/main" id="{D5B7911E-3BFC-4528-9818-D2B06B516202}"/>
              </a:ext>
            </a:extLst>
          </p:cNvPr>
          <p:cNvGraphicFramePr/>
          <p:nvPr>
            <p:extLst>
              <p:ext uri="{D42A27DB-BD31-4B8C-83A1-F6EECF244321}">
                <p14:modId xmlns:p14="http://schemas.microsoft.com/office/powerpoint/2010/main" val="4112559755"/>
              </p:ext>
            </p:extLst>
          </p:nvPr>
        </p:nvGraphicFramePr>
        <p:xfrm>
          <a:off x="0" y="1708644"/>
          <a:ext cx="12192000" cy="4184782"/>
        </p:xfrm>
        <a:graphic>
          <a:graphicData uri="http://schemas.openxmlformats.org/drawingml/2006/chart">
            <c:chart xmlns:c="http://schemas.openxmlformats.org/drawingml/2006/chart" xmlns:r="http://schemas.openxmlformats.org/officeDocument/2006/relationships" r:id="rId2"/>
          </a:graphicData>
        </a:graphic>
      </p:graphicFrame>
      <p:sp>
        <p:nvSpPr>
          <p:cNvPr id="3" name="Content Placeholder 4">
            <a:extLst>
              <a:ext uri="{FF2B5EF4-FFF2-40B4-BE49-F238E27FC236}">
                <a16:creationId xmlns:a16="http://schemas.microsoft.com/office/drawing/2014/main" id="{A4D086A2-EDA9-12B6-82CF-F73732F7357E}"/>
              </a:ext>
            </a:extLst>
          </p:cNvPr>
          <p:cNvSpPr txBox="1">
            <a:spLocks/>
          </p:cNvSpPr>
          <p:nvPr/>
        </p:nvSpPr>
        <p:spPr>
          <a:xfrm>
            <a:off x="162064" y="901125"/>
            <a:ext cx="11540837" cy="665977"/>
          </a:xfrm>
          <a:prstGeom prst="rect">
            <a:avLst/>
          </a:prstGeom>
        </p:spPr>
        <p:txBody>
          <a:bodyPr vert="horz" lIns="91440" tIns="45720" rIns="91440" bIns="45720" rtlCol="0">
            <a:noAutofit/>
          </a:bodyPr>
          <a:lstStyle>
            <a:lvl1pPr marL="228543" indent="-228543" algn="l" defTabSz="914172"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629" indent="-228543" algn="l" defTabSz="914172"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2715" indent="-228543" algn="l" defTabSz="914172" rtl="0" eaLnBrk="1" latinLnBrk="0" hangingPunct="1">
              <a:lnSpc>
                <a:spcPct val="90000"/>
              </a:lnSpc>
              <a:spcBef>
                <a:spcPts val="500"/>
              </a:spcBef>
              <a:buFont typeface="Arial" panose="020B0604020202020204" pitchFamily="34" charset="0"/>
              <a:buChar char="•"/>
              <a:defRPr sz="2000" i="1" kern="1200">
                <a:solidFill>
                  <a:schemeClr val="tx2"/>
                </a:solidFill>
                <a:latin typeface="+mn-lt"/>
                <a:ea typeface="+mn-ea"/>
                <a:cs typeface="+mn-cs"/>
              </a:defRPr>
            </a:lvl3pPr>
            <a:lvl4pPr marL="1599800" indent="-228543" algn="l" defTabSz="914172"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6886" indent="-228543" algn="l" defTabSz="914172" rtl="0" eaLnBrk="1" latinLnBrk="0" hangingPunct="1">
              <a:lnSpc>
                <a:spcPct val="90000"/>
              </a:lnSpc>
              <a:spcBef>
                <a:spcPts val="500"/>
              </a:spcBef>
              <a:buFont typeface="Arial" panose="020B0604020202020204" pitchFamily="34" charset="0"/>
              <a:buChar char="•"/>
              <a:defRPr sz="1800" i="1" kern="1200">
                <a:solidFill>
                  <a:schemeClr val="tx2"/>
                </a:solidFill>
                <a:latin typeface="+mn-lt"/>
                <a:ea typeface="+mn-ea"/>
                <a:cs typeface="+mn-cs"/>
              </a:defRPr>
            </a:lvl5pPr>
            <a:lvl6pPr marL="2513972"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172"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dirty="0">
                <a:solidFill>
                  <a:schemeClr val="tx1"/>
                </a:solidFill>
              </a:rPr>
              <a:t>Although LNTV and Spoon had the highest male ratings, stations with the highest Male affinity include </a:t>
            </a:r>
            <a:r>
              <a:rPr lang="en-US" sz="1600" dirty="0" err="1">
                <a:solidFill>
                  <a:schemeClr val="tx1"/>
                </a:solidFill>
              </a:rPr>
              <a:t>Tamma</a:t>
            </a:r>
            <a:r>
              <a:rPr lang="en-US" sz="1600" dirty="0">
                <a:solidFill>
                  <a:schemeClr val="tx1"/>
                </a:solidFill>
              </a:rPr>
              <a:t> TV (149%), Light TV (141%), and KMTV (130%).</a:t>
            </a:r>
            <a:endParaRPr kumimoji="0" lang="en-US" sz="1600" b="0" i="0" u="none" strike="noStrike" kern="1200" cap="none" spc="0" normalizeH="0" baseline="0" noProof="0" dirty="0">
              <a:ln>
                <a:noFill/>
              </a:ln>
              <a:solidFill>
                <a:schemeClr val="tx1"/>
              </a:solidFill>
              <a:effectLst/>
              <a:uLnTx/>
              <a:uFillTx/>
              <a:ea typeface="+mn-ea"/>
              <a:cs typeface="+mn-cs"/>
            </a:endParaRPr>
          </a:p>
        </p:txBody>
      </p:sp>
      <p:sp>
        <p:nvSpPr>
          <p:cNvPr id="7" name="TextBox 6">
            <a:extLst>
              <a:ext uri="{FF2B5EF4-FFF2-40B4-BE49-F238E27FC236}">
                <a16:creationId xmlns:a16="http://schemas.microsoft.com/office/drawing/2014/main" id="{F645E70E-5105-F83B-8019-697DCE7DC360}"/>
              </a:ext>
            </a:extLst>
          </p:cNvPr>
          <p:cNvSpPr txBox="1"/>
          <p:nvPr/>
        </p:nvSpPr>
        <p:spPr>
          <a:xfrm>
            <a:off x="0" y="603283"/>
            <a:ext cx="210589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65000"/>
                  </a:prstClr>
                </a:solidFill>
                <a:effectLst/>
                <a:uLnTx/>
                <a:uFillTx/>
                <a:latin typeface="Calibri" panose="020F0502020204030204"/>
                <a:ea typeface="+mn-ea"/>
                <a:cs typeface="Calibri" panose="020F0502020204030204" pitchFamily="34" charset="0"/>
              </a:rPr>
              <a:t>August 2024</a:t>
            </a:r>
          </a:p>
        </p:txBody>
      </p:sp>
    </p:spTree>
    <p:extLst>
      <p:ext uri="{BB962C8B-B14F-4D97-AF65-F5344CB8AC3E}">
        <p14:creationId xmlns:p14="http://schemas.microsoft.com/office/powerpoint/2010/main" val="1085533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3DD427-89FA-2848-9F2F-4E8EBDE88559}"/>
              </a:ext>
            </a:extLst>
          </p:cNvPr>
          <p:cNvSpPr>
            <a:spLocks noGrp="1"/>
          </p:cNvSpPr>
          <p:nvPr>
            <p:ph type="title"/>
          </p:nvPr>
        </p:nvSpPr>
        <p:spPr>
          <a:xfrm>
            <a:off x="110837" y="114560"/>
            <a:ext cx="12191999" cy="585463"/>
          </a:xfrm>
          <a:noFill/>
        </p:spPr>
        <p:txBody>
          <a:bodyPr>
            <a:normAutofit fontScale="90000"/>
          </a:bodyPr>
          <a:lstStyle/>
          <a:p>
            <a:r>
              <a:rPr lang="en-US" dirty="0">
                <a:latin typeface="+mn-lt"/>
              </a:rPr>
              <a:t>TV Affinity And Audience Rating - Female</a:t>
            </a:r>
          </a:p>
        </p:txBody>
      </p:sp>
      <p:graphicFrame>
        <p:nvGraphicFramePr>
          <p:cNvPr id="9" name="Chart 8">
            <a:extLst>
              <a:ext uri="{FF2B5EF4-FFF2-40B4-BE49-F238E27FC236}">
                <a16:creationId xmlns:a16="http://schemas.microsoft.com/office/drawing/2014/main" id="{45BAE6AD-35F4-41B6-9E2D-8D94FF368878}"/>
              </a:ext>
            </a:extLst>
          </p:cNvPr>
          <p:cNvGraphicFramePr/>
          <p:nvPr>
            <p:extLst>
              <p:ext uri="{D42A27DB-BD31-4B8C-83A1-F6EECF244321}">
                <p14:modId xmlns:p14="http://schemas.microsoft.com/office/powerpoint/2010/main" val="3669010139"/>
              </p:ext>
            </p:extLst>
          </p:nvPr>
        </p:nvGraphicFramePr>
        <p:xfrm>
          <a:off x="0" y="1708644"/>
          <a:ext cx="12192000" cy="4184782"/>
        </p:xfrm>
        <a:graphic>
          <a:graphicData uri="http://schemas.openxmlformats.org/drawingml/2006/chart">
            <c:chart xmlns:c="http://schemas.openxmlformats.org/drawingml/2006/chart" xmlns:r="http://schemas.openxmlformats.org/officeDocument/2006/relationships" r:id="rId2"/>
          </a:graphicData>
        </a:graphic>
      </p:graphicFrame>
      <p:sp>
        <p:nvSpPr>
          <p:cNvPr id="3" name="Content Placeholder 4">
            <a:extLst>
              <a:ext uri="{FF2B5EF4-FFF2-40B4-BE49-F238E27FC236}">
                <a16:creationId xmlns:a16="http://schemas.microsoft.com/office/drawing/2014/main" id="{4F1537A4-C339-1CEF-F5AA-D83CDB0F1078}"/>
              </a:ext>
            </a:extLst>
          </p:cNvPr>
          <p:cNvSpPr txBox="1">
            <a:spLocks/>
          </p:cNvSpPr>
          <p:nvPr/>
        </p:nvSpPr>
        <p:spPr>
          <a:xfrm>
            <a:off x="162064" y="901125"/>
            <a:ext cx="11540837" cy="665977"/>
          </a:xfrm>
          <a:prstGeom prst="rect">
            <a:avLst/>
          </a:prstGeom>
        </p:spPr>
        <p:txBody>
          <a:bodyPr vert="horz" lIns="91440" tIns="45720" rIns="91440" bIns="45720" rtlCol="0">
            <a:noAutofit/>
          </a:bodyPr>
          <a:lstStyle>
            <a:lvl1pPr marL="228543" indent="-228543" algn="l" defTabSz="914172"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629" indent="-228543" algn="l" defTabSz="914172"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2715" indent="-228543" algn="l" defTabSz="914172" rtl="0" eaLnBrk="1" latinLnBrk="0" hangingPunct="1">
              <a:lnSpc>
                <a:spcPct val="90000"/>
              </a:lnSpc>
              <a:spcBef>
                <a:spcPts val="500"/>
              </a:spcBef>
              <a:buFont typeface="Arial" panose="020B0604020202020204" pitchFamily="34" charset="0"/>
              <a:buChar char="•"/>
              <a:defRPr sz="2000" i="1" kern="1200">
                <a:solidFill>
                  <a:schemeClr val="tx2"/>
                </a:solidFill>
                <a:latin typeface="+mn-lt"/>
                <a:ea typeface="+mn-ea"/>
                <a:cs typeface="+mn-cs"/>
              </a:defRPr>
            </a:lvl3pPr>
            <a:lvl4pPr marL="1599800" indent="-228543" algn="l" defTabSz="914172"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6886" indent="-228543" algn="l" defTabSz="914172" rtl="0" eaLnBrk="1" latinLnBrk="0" hangingPunct="1">
              <a:lnSpc>
                <a:spcPct val="90000"/>
              </a:lnSpc>
              <a:spcBef>
                <a:spcPts val="500"/>
              </a:spcBef>
              <a:buFont typeface="Arial" panose="020B0604020202020204" pitchFamily="34" charset="0"/>
              <a:buChar char="•"/>
              <a:defRPr sz="1800" i="1" kern="1200">
                <a:solidFill>
                  <a:schemeClr val="tx2"/>
                </a:solidFill>
                <a:latin typeface="+mn-lt"/>
                <a:ea typeface="+mn-ea"/>
                <a:cs typeface="+mn-cs"/>
              </a:defRPr>
            </a:lvl5pPr>
            <a:lvl6pPr marL="2513972"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172"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chemeClr val="tx1"/>
                </a:solidFill>
                <a:effectLst/>
                <a:uLnTx/>
                <a:uFillTx/>
                <a:ea typeface="+mn-ea"/>
                <a:cs typeface="+mn-cs"/>
              </a:rPr>
              <a:t>Female viewers had the highest affinity on LNTV (112%) and Women TV (105%). Generally speaking male viewership is higher proportionally leading to lower affinity for female TV viewing.</a:t>
            </a:r>
          </a:p>
        </p:txBody>
      </p:sp>
      <p:sp>
        <p:nvSpPr>
          <p:cNvPr id="6" name="TextBox 5">
            <a:extLst>
              <a:ext uri="{FF2B5EF4-FFF2-40B4-BE49-F238E27FC236}">
                <a16:creationId xmlns:a16="http://schemas.microsoft.com/office/drawing/2014/main" id="{590186CE-41E2-0DA4-753C-7672E7C6A5FA}"/>
              </a:ext>
            </a:extLst>
          </p:cNvPr>
          <p:cNvSpPr txBox="1"/>
          <p:nvPr/>
        </p:nvSpPr>
        <p:spPr>
          <a:xfrm>
            <a:off x="0" y="603283"/>
            <a:ext cx="210589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65000"/>
                  </a:prstClr>
                </a:solidFill>
                <a:effectLst/>
                <a:uLnTx/>
                <a:uFillTx/>
                <a:latin typeface="Calibri" panose="020F0502020204030204"/>
                <a:ea typeface="+mn-ea"/>
                <a:cs typeface="Calibri" panose="020F0502020204030204" pitchFamily="34" charset="0"/>
              </a:rPr>
              <a:t>August 2024</a:t>
            </a:r>
          </a:p>
        </p:txBody>
      </p:sp>
    </p:spTree>
    <p:extLst>
      <p:ext uri="{BB962C8B-B14F-4D97-AF65-F5344CB8AC3E}">
        <p14:creationId xmlns:p14="http://schemas.microsoft.com/office/powerpoint/2010/main" val="1430898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EBCCD45-85EB-4503-A858-EC4A44069DFC}"/>
              </a:ext>
            </a:extLst>
          </p:cNvPr>
          <p:cNvSpPr txBox="1"/>
          <p:nvPr/>
        </p:nvSpPr>
        <p:spPr>
          <a:xfrm>
            <a:off x="6096000" y="2832870"/>
            <a:ext cx="4904509" cy="707886"/>
          </a:xfrm>
          <a:prstGeom prst="rect">
            <a:avLst/>
          </a:prstGeom>
          <a:noFill/>
        </p:spPr>
        <p:txBody>
          <a:bodyPr wrap="square" rtlCol="0">
            <a:spAutoFit/>
          </a:bodyPr>
          <a:lstStyle/>
          <a:p>
            <a:pPr algn="ctr"/>
            <a:r>
              <a:rPr lang="en-US" sz="4000" dirty="0">
                <a:solidFill>
                  <a:srgbClr val="000000"/>
                </a:solidFill>
              </a:rPr>
              <a:t>GAM Methodology</a:t>
            </a:r>
          </a:p>
        </p:txBody>
      </p:sp>
    </p:spTree>
    <p:extLst>
      <p:ext uri="{BB962C8B-B14F-4D97-AF65-F5344CB8AC3E}">
        <p14:creationId xmlns:p14="http://schemas.microsoft.com/office/powerpoint/2010/main" val="12128978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3DD427-89FA-2848-9F2F-4E8EBDE88559}"/>
              </a:ext>
            </a:extLst>
          </p:cNvPr>
          <p:cNvSpPr>
            <a:spLocks noGrp="1"/>
          </p:cNvSpPr>
          <p:nvPr>
            <p:ph type="title"/>
          </p:nvPr>
        </p:nvSpPr>
        <p:spPr>
          <a:xfrm>
            <a:off x="0" y="-1"/>
            <a:ext cx="12191999" cy="537457"/>
          </a:xfrm>
          <a:noFill/>
        </p:spPr>
        <p:txBody>
          <a:bodyPr>
            <a:noAutofit/>
          </a:bodyPr>
          <a:lstStyle/>
          <a:p>
            <a:r>
              <a:rPr lang="en-US" sz="2800" dirty="0">
                <a:latin typeface="+mn-lt"/>
              </a:rPr>
              <a:t>TV Ratings – Demographic Crosstabs</a:t>
            </a:r>
          </a:p>
        </p:txBody>
      </p:sp>
      <p:sp>
        <p:nvSpPr>
          <p:cNvPr id="9" name="Content Placeholder 4">
            <a:extLst>
              <a:ext uri="{FF2B5EF4-FFF2-40B4-BE49-F238E27FC236}">
                <a16:creationId xmlns:a16="http://schemas.microsoft.com/office/drawing/2014/main" id="{1ADC8D89-7ADC-4809-9421-90601BB83A09}"/>
              </a:ext>
            </a:extLst>
          </p:cNvPr>
          <p:cNvSpPr txBox="1">
            <a:spLocks/>
          </p:cNvSpPr>
          <p:nvPr/>
        </p:nvSpPr>
        <p:spPr>
          <a:xfrm>
            <a:off x="170610" y="1053788"/>
            <a:ext cx="11540837" cy="665977"/>
          </a:xfrm>
          <a:prstGeom prst="rect">
            <a:avLst/>
          </a:prstGeom>
        </p:spPr>
        <p:txBody>
          <a:bodyPr vert="horz" lIns="91440" tIns="45720" rIns="91440" bIns="45720" rtlCol="0">
            <a:noAutofit/>
          </a:bodyPr>
          <a:lstStyle>
            <a:lvl1pPr marL="228543" indent="-228543" algn="l" defTabSz="914172"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629" indent="-228543" algn="l" defTabSz="914172"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2715" indent="-228543" algn="l" defTabSz="914172" rtl="0" eaLnBrk="1" latinLnBrk="0" hangingPunct="1">
              <a:lnSpc>
                <a:spcPct val="90000"/>
              </a:lnSpc>
              <a:spcBef>
                <a:spcPts val="500"/>
              </a:spcBef>
              <a:buFont typeface="Arial" panose="020B0604020202020204" pitchFamily="34" charset="0"/>
              <a:buChar char="•"/>
              <a:defRPr sz="2000" i="1" kern="1200">
                <a:solidFill>
                  <a:schemeClr val="tx2"/>
                </a:solidFill>
                <a:latin typeface="+mn-lt"/>
                <a:ea typeface="+mn-ea"/>
                <a:cs typeface="+mn-cs"/>
              </a:defRPr>
            </a:lvl3pPr>
            <a:lvl4pPr marL="1599800" indent="-228543" algn="l" defTabSz="914172"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6886" indent="-228543" algn="l" defTabSz="914172" rtl="0" eaLnBrk="1" latinLnBrk="0" hangingPunct="1">
              <a:lnSpc>
                <a:spcPct val="90000"/>
              </a:lnSpc>
              <a:spcBef>
                <a:spcPts val="500"/>
              </a:spcBef>
              <a:buFont typeface="Arial" panose="020B0604020202020204" pitchFamily="34" charset="0"/>
              <a:buChar char="•"/>
              <a:defRPr sz="1800" i="1" kern="1200">
                <a:solidFill>
                  <a:schemeClr val="tx2"/>
                </a:solidFill>
                <a:latin typeface="+mn-lt"/>
                <a:ea typeface="+mn-ea"/>
                <a:cs typeface="+mn-cs"/>
              </a:defRPr>
            </a:lvl5pPr>
            <a:lvl6pPr marL="2513972"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172"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chemeClr val="tx1"/>
                </a:solidFill>
                <a:effectLst/>
                <a:uLnTx/>
                <a:uFillTx/>
                <a:ea typeface="+mn-ea"/>
                <a:cs typeface="+mn-cs"/>
              </a:rPr>
              <a:t>LNTV is watched more by females age 30+ compared to age 18-30. Spoon TV is watched more by men age 30+ compared to age 18-30. For </a:t>
            </a:r>
            <a:r>
              <a:rPr kumimoji="0" lang="en-US" sz="1600" b="0" i="0" u="none" strike="noStrike" kern="1200" cap="none" spc="0" normalizeH="0" baseline="0" noProof="0" dirty="0" err="1">
                <a:ln>
                  <a:noFill/>
                </a:ln>
                <a:solidFill>
                  <a:schemeClr val="tx1"/>
                </a:solidFill>
                <a:effectLst/>
                <a:uLnTx/>
                <a:uFillTx/>
                <a:ea typeface="+mn-ea"/>
                <a:cs typeface="+mn-cs"/>
              </a:rPr>
              <a:t>Tamma</a:t>
            </a:r>
            <a:r>
              <a:rPr kumimoji="0" lang="en-US" sz="1600" b="0" i="0" u="none" strike="noStrike" kern="1200" cap="none" spc="0" normalizeH="0" baseline="0" noProof="0" dirty="0">
                <a:ln>
                  <a:noFill/>
                </a:ln>
                <a:solidFill>
                  <a:schemeClr val="tx1"/>
                </a:solidFill>
                <a:effectLst/>
                <a:uLnTx/>
                <a:uFillTx/>
                <a:ea typeface="+mn-ea"/>
                <a:cs typeface="+mn-cs"/>
              </a:rPr>
              <a:t> TV, there is significantly more youth males watching compared to men 30+.</a:t>
            </a:r>
          </a:p>
        </p:txBody>
      </p:sp>
      <p:sp>
        <p:nvSpPr>
          <p:cNvPr id="10" name="TextBox 9">
            <a:extLst>
              <a:ext uri="{FF2B5EF4-FFF2-40B4-BE49-F238E27FC236}">
                <a16:creationId xmlns:a16="http://schemas.microsoft.com/office/drawing/2014/main" id="{F335B6EF-7293-47DA-A8A5-4F520A94BF31}"/>
              </a:ext>
            </a:extLst>
          </p:cNvPr>
          <p:cNvSpPr txBox="1"/>
          <p:nvPr/>
        </p:nvSpPr>
        <p:spPr>
          <a:xfrm>
            <a:off x="0" y="603283"/>
            <a:ext cx="210589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65000"/>
                  </a:prstClr>
                </a:solidFill>
                <a:effectLst/>
                <a:uLnTx/>
                <a:uFillTx/>
                <a:latin typeface="Calibri" panose="020F0502020204030204"/>
                <a:ea typeface="+mn-ea"/>
                <a:cs typeface="Calibri" panose="020F0502020204030204" pitchFamily="34" charset="0"/>
              </a:rPr>
              <a:t>August 2024</a:t>
            </a:r>
          </a:p>
        </p:txBody>
      </p:sp>
      <p:graphicFrame>
        <p:nvGraphicFramePr>
          <p:cNvPr id="5" name="Chart 4">
            <a:extLst>
              <a:ext uri="{FF2B5EF4-FFF2-40B4-BE49-F238E27FC236}">
                <a16:creationId xmlns:a16="http://schemas.microsoft.com/office/drawing/2014/main" id="{B5C35C00-4BBE-D4F4-C408-9FF9F5BC64D7}"/>
              </a:ext>
            </a:extLst>
          </p:cNvPr>
          <p:cNvGraphicFramePr/>
          <p:nvPr>
            <p:extLst>
              <p:ext uri="{D42A27DB-BD31-4B8C-83A1-F6EECF244321}">
                <p14:modId xmlns:p14="http://schemas.microsoft.com/office/powerpoint/2010/main" val="2441850408"/>
              </p:ext>
            </p:extLst>
          </p:nvPr>
        </p:nvGraphicFramePr>
        <p:xfrm>
          <a:off x="649480" y="1719765"/>
          <a:ext cx="10912980" cy="44185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349660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EBCCD45-85EB-4503-A858-EC4A44069DFC}"/>
              </a:ext>
            </a:extLst>
          </p:cNvPr>
          <p:cNvSpPr txBox="1"/>
          <p:nvPr/>
        </p:nvSpPr>
        <p:spPr>
          <a:xfrm>
            <a:off x="6096000" y="813443"/>
            <a:ext cx="4904509"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Calibri" panose="020F0502020204030204"/>
                <a:ea typeface="+mn-ea"/>
                <a:cs typeface="+mn-cs"/>
              </a:rPr>
              <a:t>Radio Listenership</a:t>
            </a:r>
          </a:p>
          <a:p>
            <a:pPr algn="ctr"/>
            <a:r>
              <a:rPr lang="en-US" sz="4000" dirty="0">
                <a:solidFill>
                  <a:srgbClr val="000000"/>
                </a:solidFill>
              </a:rPr>
              <a:t>August 2024</a:t>
            </a:r>
          </a:p>
        </p:txBody>
      </p:sp>
      <p:sp>
        <p:nvSpPr>
          <p:cNvPr id="2" name="TextBox 1">
            <a:extLst>
              <a:ext uri="{FF2B5EF4-FFF2-40B4-BE49-F238E27FC236}">
                <a16:creationId xmlns:a16="http://schemas.microsoft.com/office/drawing/2014/main" id="{CBA1B8EB-886D-4BD8-8C52-AA58E1923583}"/>
              </a:ext>
            </a:extLst>
          </p:cNvPr>
          <p:cNvSpPr txBox="1"/>
          <p:nvPr/>
        </p:nvSpPr>
        <p:spPr>
          <a:xfrm>
            <a:off x="6586105" y="2136882"/>
            <a:ext cx="4862945" cy="9233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Average Audience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Share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Average Rating and Affinity</a:t>
            </a:r>
          </a:p>
        </p:txBody>
      </p:sp>
    </p:spTree>
    <p:extLst>
      <p:ext uri="{BB962C8B-B14F-4D97-AF65-F5344CB8AC3E}">
        <p14:creationId xmlns:p14="http://schemas.microsoft.com/office/powerpoint/2010/main" val="3934117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3DD427-89FA-2848-9F2F-4E8EBDE88559}"/>
              </a:ext>
            </a:extLst>
          </p:cNvPr>
          <p:cNvSpPr>
            <a:spLocks noGrp="1"/>
          </p:cNvSpPr>
          <p:nvPr>
            <p:ph type="title"/>
          </p:nvPr>
        </p:nvSpPr>
        <p:spPr>
          <a:xfrm>
            <a:off x="0" y="-504"/>
            <a:ext cx="12191999" cy="665977"/>
          </a:xfrm>
          <a:noFill/>
        </p:spPr>
        <p:txBody>
          <a:bodyPr>
            <a:normAutofit fontScale="90000"/>
          </a:bodyPr>
          <a:lstStyle/>
          <a:p>
            <a:r>
              <a:rPr lang="en-US" dirty="0">
                <a:latin typeface="+mn-lt"/>
              </a:rPr>
              <a:t>Radio Average Audience - National</a:t>
            </a:r>
          </a:p>
        </p:txBody>
      </p:sp>
      <p:graphicFrame>
        <p:nvGraphicFramePr>
          <p:cNvPr id="8" name="Chart 7">
            <a:extLst>
              <a:ext uri="{FF2B5EF4-FFF2-40B4-BE49-F238E27FC236}">
                <a16:creationId xmlns:a16="http://schemas.microsoft.com/office/drawing/2014/main" id="{697C1699-E44C-4A77-B7CE-103985F04879}"/>
              </a:ext>
            </a:extLst>
          </p:cNvPr>
          <p:cNvGraphicFramePr/>
          <p:nvPr>
            <p:extLst>
              <p:ext uri="{D42A27DB-BD31-4B8C-83A1-F6EECF244321}">
                <p14:modId xmlns:p14="http://schemas.microsoft.com/office/powerpoint/2010/main" val="806469813"/>
              </p:ext>
            </p:extLst>
          </p:nvPr>
        </p:nvGraphicFramePr>
        <p:xfrm>
          <a:off x="0" y="1868347"/>
          <a:ext cx="12191998" cy="420073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09E0032B-6133-4C09-98E4-DECC351E9031}"/>
              </a:ext>
            </a:extLst>
          </p:cNvPr>
          <p:cNvSpPr txBox="1"/>
          <p:nvPr/>
        </p:nvSpPr>
        <p:spPr>
          <a:xfrm>
            <a:off x="3939884" y="1868347"/>
            <a:ext cx="4048992" cy="369332"/>
          </a:xfrm>
          <a:prstGeom prst="rect">
            <a:avLst/>
          </a:prstGeom>
          <a:noFill/>
        </p:spPr>
        <p:txBody>
          <a:bodyPr wrap="square" rtlCol="0">
            <a:spAutoFit/>
          </a:bodyPr>
          <a:lstStyle/>
          <a:p>
            <a:pPr algn="ctr"/>
            <a:r>
              <a:rPr lang="en-US" b="1" dirty="0">
                <a:solidFill>
                  <a:srgbClr val="000000"/>
                </a:solidFill>
              </a:rPr>
              <a:t>Radio Average Audience - National</a:t>
            </a:r>
          </a:p>
        </p:txBody>
      </p:sp>
      <p:sp>
        <p:nvSpPr>
          <p:cNvPr id="3" name="Content Placeholder 4">
            <a:extLst>
              <a:ext uri="{FF2B5EF4-FFF2-40B4-BE49-F238E27FC236}">
                <a16:creationId xmlns:a16="http://schemas.microsoft.com/office/drawing/2014/main" id="{9FA09CBA-0DFB-5515-CB0F-EC71F94604AC}"/>
              </a:ext>
            </a:extLst>
          </p:cNvPr>
          <p:cNvSpPr txBox="1">
            <a:spLocks/>
          </p:cNvSpPr>
          <p:nvPr/>
        </p:nvSpPr>
        <p:spPr>
          <a:xfrm>
            <a:off x="162064" y="901125"/>
            <a:ext cx="11540837" cy="665977"/>
          </a:xfrm>
          <a:prstGeom prst="rect">
            <a:avLst/>
          </a:prstGeom>
        </p:spPr>
        <p:txBody>
          <a:bodyPr vert="horz" lIns="91440" tIns="45720" rIns="91440" bIns="45720" rtlCol="0">
            <a:noAutofit/>
          </a:bodyPr>
          <a:lstStyle>
            <a:lvl1pPr marL="228543" indent="-228543" algn="l" defTabSz="914172"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629" indent="-228543" algn="l" defTabSz="914172"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2715" indent="-228543" algn="l" defTabSz="914172" rtl="0" eaLnBrk="1" latinLnBrk="0" hangingPunct="1">
              <a:lnSpc>
                <a:spcPct val="90000"/>
              </a:lnSpc>
              <a:spcBef>
                <a:spcPts val="500"/>
              </a:spcBef>
              <a:buFont typeface="Arial" panose="020B0604020202020204" pitchFamily="34" charset="0"/>
              <a:buChar char="•"/>
              <a:defRPr sz="2000" i="1" kern="1200">
                <a:solidFill>
                  <a:schemeClr val="tx2"/>
                </a:solidFill>
                <a:latin typeface="+mn-lt"/>
                <a:ea typeface="+mn-ea"/>
                <a:cs typeface="+mn-cs"/>
              </a:defRPr>
            </a:lvl3pPr>
            <a:lvl4pPr marL="1599800" indent="-228543" algn="l" defTabSz="914172"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6886" indent="-228543" algn="l" defTabSz="914172" rtl="0" eaLnBrk="1" latinLnBrk="0" hangingPunct="1">
              <a:lnSpc>
                <a:spcPct val="90000"/>
              </a:lnSpc>
              <a:spcBef>
                <a:spcPts val="500"/>
              </a:spcBef>
              <a:buFont typeface="Arial" panose="020B0604020202020204" pitchFamily="34" charset="0"/>
              <a:buChar char="•"/>
              <a:defRPr sz="1800" i="1" kern="1200">
                <a:solidFill>
                  <a:schemeClr val="tx2"/>
                </a:solidFill>
                <a:latin typeface="+mn-lt"/>
                <a:ea typeface="+mn-ea"/>
                <a:cs typeface="+mn-cs"/>
              </a:defRPr>
            </a:lvl5pPr>
            <a:lvl6pPr marL="2513972"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172"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chemeClr val="tx1"/>
                </a:solidFill>
                <a:effectLst/>
                <a:uLnTx/>
                <a:uFillTx/>
                <a:ea typeface="+mn-ea"/>
                <a:cs typeface="+mn-cs"/>
              </a:rPr>
              <a:t>ELBC dominated listenership nationally with over 108,000 listeners on average. Spoon FM came in at 2</a:t>
            </a:r>
            <a:r>
              <a:rPr kumimoji="0" lang="en-US" sz="1600" b="0" i="0" u="none" strike="noStrike" kern="1200" cap="none" spc="0" normalizeH="0" baseline="30000" noProof="0" dirty="0">
                <a:ln>
                  <a:noFill/>
                </a:ln>
                <a:solidFill>
                  <a:schemeClr val="tx1"/>
                </a:solidFill>
                <a:effectLst/>
                <a:uLnTx/>
                <a:uFillTx/>
                <a:ea typeface="+mn-ea"/>
                <a:cs typeface="+mn-cs"/>
              </a:rPr>
              <a:t>nd</a:t>
            </a:r>
            <a:r>
              <a:rPr kumimoji="0" lang="en-US" sz="1600" b="0" i="0" u="none" strike="noStrike" kern="1200" cap="none" spc="0" normalizeH="0" baseline="0" noProof="0" dirty="0">
                <a:ln>
                  <a:noFill/>
                </a:ln>
                <a:solidFill>
                  <a:schemeClr val="tx1"/>
                </a:solidFill>
                <a:effectLst/>
                <a:uLnTx/>
                <a:uFillTx/>
                <a:ea typeface="+mn-ea"/>
                <a:cs typeface="+mn-cs"/>
              </a:rPr>
              <a:t>, followed by OK FM, and then ECOWAS rounding out the top 4.</a:t>
            </a:r>
          </a:p>
        </p:txBody>
      </p:sp>
      <p:sp>
        <p:nvSpPr>
          <p:cNvPr id="5" name="TextBox 4">
            <a:extLst>
              <a:ext uri="{FF2B5EF4-FFF2-40B4-BE49-F238E27FC236}">
                <a16:creationId xmlns:a16="http://schemas.microsoft.com/office/drawing/2014/main" id="{673FA144-C8B7-F726-34BC-678947F1F26D}"/>
              </a:ext>
            </a:extLst>
          </p:cNvPr>
          <p:cNvSpPr txBox="1"/>
          <p:nvPr/>
        </p:nvSpPr>
        <p:spPr>
          <a:xfrm>
            <a:off x="0" y="603283"/>
            <a:ext cx="210589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65000"/>
                  </a:prstClr>
                </a:solidFill>
                <a:effectLst/>
                <a:uLnTx/>
                <a:uFillTx/>
                <a:latin typeface="Calibri" panose="020F0502020204030204"/>
                <a:ea typeface="+mn-ea"/>
                <a:cs typeface="Calibri" panose="020F0502020204030204" pitchFamily="34" charset="0"/>
              </a:rPr>
              <a:t>August 2024</a:t>
            </a:r>
          </a:p>
        </p:txBody>
      </p:sp>
    </p:spTree>
    <p:extLst>
      <p:ext uri="{BB962C8B-B14F-4D97-AF65-F5344CB8AC3E}">
        <p14:creationId xmlns:p14="http://schemas.microsoft.com/office/powerpoint/2010/main" val="1863806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3DD427-89FA-2848-9F2F-4E8EBDE88559}"/>
              </a:ext>
            </a:extLst>
          </p:cNvPr>
          <p:cNvSpPr>
            <a:spLocks noGrp="1"/>
          </p:cNvSpPr>
          <p:nvPr>
            <p:ph type="title"/>
          </p:nvPr>
        </p:nvSpPr>
        <p:spPr>
          <a:xfrm>
            <a:off x="0" y="0"/>
            <a:ext cx="12191999" cy="642873"/>
          </a:xfrm>
          <a:noFill/>
        </p:spPr>
        <p:txBody>
          <a:bodyPr>
            <a:normAutofit fontScale="90000"/>
          </a:bodyPr>
          <a:lstStyle/>
          <a:p>
            <a:r>
              <a:rPr lang="en-US" dirty="0">
                <a:latin typeface="+mn-lt"/>
              </a:rPr>
              <a:t>Radio Average Audience - Male</a:t>
            </a:r>
          </a:p>
        </p:txBody>
      </p:sp>
      <p:graphicFrame>
        <p:nvGraphicFramePr>
          <p:cNvPr id="8" name="Chart 7">
            <a:extLst>
              <a:ext uri="{FF2B5EF4-FFF2-40B4-BE49-F238E27FC236}">
                <a16:creationId xmlns:a16="http://schemas.microsoft.com/office/drawing/2014/main" id="{697C1699-E44C-4A77-B7CE-103985F04879}"/>
              </a:ext>
            </a:extLst>
          </p:cNvPr>
          <p:cNvGraphicFramePr/>
          <p:nvPr>
            <p:extLst>
              <p:ext uri="{D42A27DB-BD31-4B8C-83A1-F6EECF244321}">
                <p14:modId xmlns:p14="http://schemas.microsoft.com/office/powerpoint/2010/main" val="351947458"/>
              </p:ext>
            </p:extLst>
          </p:nvPr>
        </p:nvGraphicFramePr>
        <p:xfrm>
          <a:off x="2" y="1647307"/>
          <a:ext cx="12191998" cy="420073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09E0032B-6133-4C09-98E4-DECC351E9031}"/>
              </a:ext>
            </a:extLst>
          </p:cNvPr>
          <p:cNvSpPr txBox="1"/>
          <p:nvPr/>
        </p:nvSpPr>
        <p:spPr>
          <a:xfrm>
            <a:off x="3939884" y="1647307"/>
            <a:ext cx="4048992" cy="369332"/>
          </a:xfrm>
          <a:prstGeom prst="rect">
            <a:avLst/>
          </a:prstGeom>
          <a:noFill/>
        </p:spPr>
        <p:txBody>
          <a:bodyPr wrap="square" rtlCol="0">
            <a:spAutoFit/>
          </a:bodyPr>
          <a:lstStyle/>
          <a:p>
            <a:pPr algn="ctr"/>
            <a:r>
              <a:rPr lang="en-US" b="1" dirty="0">
                <a:solidFill>
                  <a:srgbClr val="000000"/>
                </a:solidFill>
              </a:rPr>
              <a:t>Radio Average Audience - Male</a:t>
            </a:r>
          </a:p>
        </p:txBody>
      </p:sp>
      <p:sp>
        <p:nvSpPr>
          <p:cNvPr id="3" name="Content Placeholder 4">
            <a:extLst>
              <a:ext uri="{FF2B5EF4-FFF2-40B4-BE49-F238E27FC236}">
                <a16:creationId xmlns:a16="http://schemas.microsoft.com/office/drawing/2014/main" id="{C7CFFBCB-BCC1-A6DD-B6DC-BEB3D62486A4}"/>
              </a:ext>
            </a:extLst>
          </p:cNvPr>
          <p:cNvSpPr txBox="1">
            <a:spLocks/>
          </p:cNvSpPr>
          <p:nvPr/>
        </p:nvSpPr>
        <p:spPr>
          <a:xfrm>
            <a:off x="162064" y="901125"/>
            <a:ext cx="11540837" cy="665977"/>
          </a:xfrm>
          <a:prstGeom prst="rect">
            <a:avLst/>
          </a:prstGeom>
        </p:spPr>
        <p:txBody>
          <a:bodyPr vert="horz" lIns="91440" tIns="45720" rIns="91440" bIns="45720" rtlCol="0">
            <a:noAutofit/>
          </a:bodyPr>
          <a:lstStyle>
            <a:lvl1pPr marL="228543" indent="-228543" algn="l" defTabSz="914172"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629" indent="-228543" algn="l" defTabSz="914172"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2715" indent="-228543" algn="l" defTabSz="914172" rtl="0" eaLnBrk="1" latinLnBrk="0" hangingPunct="1">
              <a:lnSpc>
                <a:spcPct val="90000"/>
              </a:lnSpc>
              <a:spcBef>
                <a:spcPts val="500"/>
              </a:spcBef>
              <a:buFont typeface="Arial" panose="020B0604020202020204" pitchFamily="34" charset="0"/>
              <a:buChar char="•"/>
              <a:defRPr sz="2000" i="1" kern="1200">
                <a:solidFill>
                  <a:schemeClr val="tx2"/>
                </a:solidFill>
                <a:latin typeface="+mn-lt"/>
                <a:ea typeface="+mn-ea"/>
                <a:cs typeface="+mn-cs"/>
              </a:defRPr>
            </a:lvl3pPr>
            <a:lvl4pPr marL="1599800" indent="-228543" algn="l" defTabSz="914172"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6886" indent="-228543" algn="l" defTabSz="914172" rtl="0" eaLnBrk="1" latinLnBrk="0" hangingPunct="1">
              <a:lnSpc>
                <a:spcPct val="90000"/>
              </a:lnSpc>
              <a:spcBef>
                <a:spcPts val="500"/>
              </a:spcBef>
              <a:buFont typeface="Arial" panose="020B0604020202020204" pitchFamily="34" charset="0"/>
              <a:buChar char="•"/>
              <a:defRPr sz="1800" i="1" kern="1200">
                <a:solidFill>
                  <a:schemeClr val="tx2"/>
                </a:solidFill>
                <a:latin typeface="+mn-lt"/>
                <a:ea typeface="+mn-ea"/>
                <a:cs typeface="+mn-cs"/>
              </a:defRPr>
            </a:lvl5pPr>
            <a:lvl6pPr marL="2513972"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172"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chemeClr val="tx1"/>
                </a:solidFill>
                <a:effectLst/>
                <a:uLnTx/>
                <a:uFillTx/>
                <a:ea typeface="+mn-ea"/>
                <a:cs typeface="+mn-cs"/>
              </a:rPr>
              <a:t>Among the male radio listeners, ELBC attained the highest listenership of close to </a:t>
            </a:r>
            <a:r>
              <a:rPr lang="en-US" sz="1600" dirty="0">
                <a:solidFill>
                  <a:schemeClr val="tx1"/>
                </a:solidFill>
              </a:rPr>
              <a:t>64</a:t>
            </a:r>
            <a:r>
              <a:rPr kumimoji="0" lang="en-US" sz="1600" b="0" i="0" u="none" strike="noStrike" kern="1200" cap="none" spc="0" normalizeH="0" baseline="0" noProof="0" dirty="0">
                <a:ln>
                  <a:noFill/>
                </a:ln>
                <a:solidFill>
                  <a:schemeClr val="tx1"/>
                </a:solidFill>
                <a:effectLst/>
                <a:uLnTx/>
                <a:uFillTx/>
                <a:ea typeface="+mn-ea"/>
                <a:cs typeface="+mn-cs"/>
              </a:rPr>
              <a:t>,000 listeners on average. </a:t>
            </a:r>
            <a:r>
              <a:rPr lang="en-US" sz="1600" dirty="0">
                <a:solidFill>
                  <a:schemeClr val="tx1"/>
                </a:solidFill>
              </a:rPr>
              <a:t>OK</a:t>
            </a:r>
            <a:r>
              <a:rPr kumimoji="0" lang="en-US" sz="1600" b="0" i="0" u="none" strike="noStrike" kern="1200" cap="none" spc="0" normalizeH="0" baseline="0" noProof="0" dirty="0">
                <a:ln>
                  <a:noFill/>
                </a:ln>
                <a:solidFill>
                  <a:schemeClr val="tx1"/>
                </a:solidFill>
                <a:effectLst/>
                <a:uLnTx/>
                <a:uFillTx/>
                <a:ea typeface="+mn-ea"/>
                <a:cs typeface="+mn-cs"/>
              </a:rPr>
              <a:t> FM was ranked the 2</a:t>
            </a:r>
            <a:r>
              <a:rPr kumimoji="0" lang="en-US" sz="1600" b="0" i="0" u="none" strike="noStrike" kern="1200" cap="none" spc="0" normalizeH="0" baseline="30000" noProof="0" dirty="0">
                <a:ln>
                  <a:noFill/>
                </a:ln>
                <a:solidFill>
                  <a:schemeClr val="tx1"/>
                </a:solidFill>
                <a:effectLst/>
                <a:uLnTx/>
                <a:uFillTx/>
                <a:ea typeface="+mn-ea"/>
                <a:cs typeface="+mn-cs"/>
              </a:rPr>
              <a:t>nd</a:t>
            </a:r>
            <a:r>
              <a:rPr kumimoji="0" lang="en-US" sz="1600" b="0" i="0" u="none" strike="noStrike" kern="1200" cap="none" spc="0" normalizeH="0" baseline="0" noProof="0" dirty="0">
                <a:ln>
                  <a:noFill/>
                </a:ln>
                <a:solidFill>
                  <a:schemeClr val="tx1"/>
                </a:solidFill>
                <a:effectLst/>
                <a:uLnTx/>
                <a:uFillTx/>
                <a:ea typeface="+mn-ea"/>
                <a:cs typeface="+mn-cs"/>
              </a:rPr>
              <a:t> in listenership with </a:t>
            </a:r>
            <a:r>
              <a:rPr lang="en-US" sz="1600" dirty="0">
                <a:solidFill>
                  <a:schemeClr val="tx1"/>
                </a:solidFill>
              </a:rPr>
              <a:t>53</a:t>
            </a:r>
            <a:r>
              <a:rPr kumimoji="0" lang="en-US" sz="1600" b="0" i="0" u="none" strike="noStrike" kern="1200" cap="none" spc="0" normalizeH="0" baseline="0" noProof="0" dirty="0">
                <a:ln>
                  <a:noFill/>
                </a:ln>
                <a:solidFill>
                  <a:schemeClr val="tx1"/>
                </a:solidFill>
                <a:effectLst/>
                <a:uLnTx/>
                <a:uFillTx/>
                <a:ea typeface="+mn-ea"/>
                <a:cs typeface="+mn-cs"/>
              </a:rPr>
              <a:t>,000 listeners on average</a:t>
            </a:r>
            <a:r>
              <a:rPr lang="en-US" sz="1600" dirty="0">
                <a:solidFill>
                  <a:schemeClr val="tx1"/>
                </a:solidFill>
              </a:rPr>
              <a:t>.</a:t>
            </a:r>
            <a:endParaRPr kumimoji="0" lang="en-US" sz="1600" b="0" i="0" u="none" strike="noStrike" kern="1200" cap="none" spc="0" normalizeH="0" baseline="0" noProof="0" dirty="0">
              <a:ln>
                <a:noFill/>
              </a:ln>
              <a:solidFill>
                <a:schemeClr val="tx1"/>
              </a:solidFill>
              <a:effectLst/>
              <a:uLnTx/>
              <a:uFillTx/>
              <a:ea typeface="+mn-ea"/>
              <a:cs typeface="+mn-cs"/>
            </a:endParaRPr>
          </a:p>
        </p:txBody>
      </p:sp>
      <p:sp>
        <p:nvSpPr>
          <p:cNvPr id="5" name="TextBox 4">
            <a:extLst>
              <a:ext uri="{FF2B5EF4-FFF2-40B4-BE49-F238E27FC236}">
                <a16:creationId xmlns:a16="http://schemas.microsoft.com/office/drawing/2014/main" id="{DBB83C33-C1A6-7173-481A-C7002E488A36}"/>
              </a:ext>
            </a:extLst>
          </p:cNvPr>
          <p:cNvSpPr txBox="1"/>
          <p:nvPr/>
        </p:nvSpPr>
        <p:spPr>
          <a:xfrm>
            <a:off x="0" y="603283"/>
            <a:ext cx="210589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65000"/>
                  </a:prstClr>
                </a:solidFill>
                <a:effectLst/>
                <a:uLnTx/>
                <a:uFillTx/>
                <a:latin typeface="Calibri" panose="020F0502020204030204"/>
                <a:ea typeface="+mn-ea"/>
                <a:cs typeface="Calibri" panose="020F0502020204030204" pitchFamily="34" charset="0"/>
              </a:rPr>
              <a:t>August 2024</a:t>
            </a:r>
          </a:p>
        </p:txBody>
      </p:sp>
    </p:spTree>
    <p:extLst>
      <p:ext uri="{BB962C8B-B14F-4D97-AF65-F5344CB8AC3E}">
        <p14:creationId xmlns:p14="http://schemas.microsoft.com/office/powerpoint/2010/main" val="11817518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3DD427-89FA-2848-9F2F-4E8EBDE88559}"/>
              </a:ext>
            </a:extLst>
          </p:cNvPr>
          <p:cNvSpPr>
            <a:spLocks noGrp="1"/>
          </p:cNvSpPr>
          <p:nvPr>
            <p:ph type="title"/>
          </p:nvPr>
        </p:nvSpPr>
        <p:spPr>
          <a:xfrm>
            <a:off x="-1" y="14758"/>
            <a:ext cx="12191999" cy="530049"/>
          </a:xfrm>
          <a:noFill/>
        </p:spPr>
        <p:txBody>
          <a:bodyPr>
            <a:normAutofit fontScale="90000"/>
          </a:bodyPr>
          <a:lstStyle/>
          <a:p>
            <a:r>
              <a:rPr lang="en-US" dirty="0">
                <a:latin typeface="+mn-lt"/>
              </a:rPr>
              <a:t>Radio Average Audience - Female</a:t>
            </a:r>
          </a:p>
        </p:txBody>
      </p:sp>
      <p:graphicFrame>
        <p:nvGraphicFramePr>
          <p:cNvPr id="8" name="Chart 7">
            <a:extLst>
              <a:ext uri="{FF2B5EF4-FFF2-40B4-BE49-F238E27FC236}">
                <a16:creationId xmlns:a16="http://schemas.microsoft.com/office/drawing/2014/main" id="{697C1699-E44C-4A77-B7CE-103985F04879}"/>
              </a:ext>
            </a:extLst>
          </p:cNvPr>
          <p:cNvGraphicFramePr/>
          <p:nvPr>
            <p:extLst>
              <p:ext uri="{D42A27DB-BD31-4B8C-83A1-F6EECF244321}">
                <p14:modId xmlns:p14="http://schemas.microsoft.com/office/powerpoint/2010/main" val="2348313065"/>
              </p:ext>
            </p:extLst>
          </p:nvPr>
        </p:nvGraphicFramePr>
        <p:xfrm>
          <a:off x="2" y="1536877"/>
          <a:ext cx="12191998" cy="420073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09E0032B-6133-4C09-98E4-DECC351E9031}"/>
              </a:ext>
            </a:extLst>
          </p:cNvPr>
          <p:cNvSpPr txBox="1"/>
          <p:nvPr/>
        </p:nvSpPr>
        <p:spPr>
          <a:xfrm>
            <a:off x="3802724" y="1692454"/>
            <a:ext cx="4048992" cy="369332"/>
          </a:xfrm>
          <a:prstGeom prst="rect">
            <a:avLst/>
          </a:prstGeom>
          <a:noFill/>
        </p:spPr>
        <p:txBody>
          <a:bodyPr wrap="square" rtlCol="0">
            <a:spAutoFit/>
          </a:bodyPr>
          <a:lstStyle/>
          <a:p>
            <a:pPr algn="ctr"/>
            <a:r>
              <a:rPr lang="en-US" b="1" dirty="0">
                <a:solidFill>
                  <a:srgbClr val="000000"/>
                </a:solidFill>
              </a:rPr>
              <a:t>Radio Average Audience - Female</a:t>
            </a:r>
          </a:p>
        </p:txBody>
      </p:sp>
      <p:sp>
        <p:nvSpPr>
          <p:cNvPr id="3" name="Content Placeholder 4">
            <a:extLst>
              <a:ext uri="{FF2B5EF4-FFF2-40B4-BE49-F238E27FC236}">
                <a16:creationId xmlns:a16="http://schemas.microsoft.com/office/drawing/2014/main" id="{99F3CF1A-A1E3-739E-1A80-23D3578755D1}"/>
              </a:ext>
            </a:extLst>
          </p:cNvPr>
          <p:cNvSpPr txBox="1">
            <a:spLocks/>
          </p:cNvSpPr>
          <p:nvPr/>
        </p:nvSpPr>
        <p:spPr>
          <a:xfrm>
            <a:off x="162064" y="901125"/>
            <a:ext cx="11540837" cy="665977"/>
          </a:xfrm>
          <a:prstGeom prst="rect">
            <a:avLst/>
          </a:prstGeom>
        </p:spPr>
        <p:txBody>
          <a:bodyPr vert="horz" lIns="91440" tIns="45720" rIns="91440" bIns="45720" rtlCol="0">
            <a:noAutofit/>
          </a:bodyPr>
          <a:lstStyle>
            <a:lvl1pPr marL="228543" indent="-228543" algn="l" defTabSz="914172"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629" indent="-228543" algn="l" defTabSz="914172"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2715" indent="-228543" algn="l" defTabSz="914172" rtl="0" eaLnBrk="1" latinLnBrk="0" hangingPunct="1">
              <a:lnSpc>
                <a:spcPct val="90000"/>
              </a:lnSpc>
              <a:spcBef>
                <a:spcPts val="500"/>
              </a:spcBef>
              <a:buFont typeface="Arial" panose="020B0604020202020204" pitchFamily="34" charset="0"/>
              <a:buChar char="•"/>
              <a:defRPr sz="2000" i="1" kern="1200">
                <a:solidFill>
                  <a:schemeClr val="tx2"/>
                </a:solidFill>
                <a:latin typeface="+mn-lt"/>
                <a:ea typeface="+mn-ea"/>
                <a:cs typeface="+mn-cs"/>
              </a:defRPr>
            </a:lvl3pPr>
            <a:lvl4pPr marL="1599800" indent="-228543" algn="l" defTabSz="914172"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6886" indent="-228543" algn="l" defTabSz="914172" rtl="0" eaLnBrk="1" latinLnBrk="0" hangingPunct="1">
              <a:lnSpc>
                <a:spcPct val="90000"/>
              </a:lnSpc>
              <a:spcBef>
                <a:spcPts val="500"/>
              </a:spcBef>
              <a:buFont typeface="Arial" panose="020B0604020202020204" pitchFamily="34" charset="0"/>
              <a:buChar char="•"/>
              <a:defRPr sz="1800" i="1" kern="1200">
                <a:solidFill>
                  <a:schemeClr val="tx2"/>
                </a:solidFill>
                <a:latin typeface="+mn-lt"/>
                <a:ea typeface="+mn-ea"/>
                <a:cs typeface="+mn-cs"/>
              </a:defRPr>
            </a:lvl5pPr>
            <a:lvl6pPr marL="2513972"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172"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dirty="0">
                <a:solidFill>
                  <a:schemeClr val="tx1"/>
                </a:solidFill>
              </a:rPr>
              <a:t>Female audience in August 2024 were mostly listening to Spoon FM and ELBC. ECOWAS was 3</a:t>
            </a:r>
            <a:r>
              <a:rPr lang="en-US" sz="1600" baseline="30000" dirty="0">
                <a:solidFill>
                  <a:schemeClr val="tx1"/>
                </a:solidFill>
              </a:rPr>
              <a:t>rd</a:t>
            </a:r>
            <a:r>
              <a:rPr lang="en-US" sz="1600" dirty="0">
                <a:solidFill>
                  <a:schemeClr val="tx1"/>
                </a:solidFill>
              </a:rPr>
              <a:t> with 32,000 average listeners.</a:t>
            </a:r>
          </a:p>
        </p:txBody>
      </p:sp>
      <p:sp>
        <p:nvSpPr>
          <p:cNvPr id="5" name="TextBox 4">
            <a:extLst>
              <a:ext uri="{FF2B5EF4-FFF2-40B4-BE49-F238E27FC236}">
                <a16:creationId xmlns:a16="http://schemas.microsoft.com/office/drawing/2014/main" id="{9FCE3A3A-F816-2098-0001-20B2EA6B96CC}"/>
              </a:ext>
            </a:extLst>
          </p:cNvPr>
          <p:cNvSpPr txBox="1"/>
          <p:nvPr/>
        </p:nvSpPr>
        <p:spPr>
          <a:xfrm>
            <a:off x="0" y="603283"/>
            <a:ext cx="210589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65000"/>
                  </a:prstClr>
                </a:solidFill>
                <a:effectLst/>
                <a:uLnTx/>
                <a:uFillTx/>
                <a:latin typeface="Calibri" panose="020F0502020204030204"/>
                <a:ea typeface="+mn-ea"/>
                <a:cs typeface="Calibri" panose="020F0502020204030204" pitchFamily="34" charset="0"/>
              </a:rPr>
              <a:t>August 2024</a:t>
            </a:r>
          </a:p>
        </p:txBody>
      </p:sp>
    </p:spTree>
    <p:extLst>
      <p:ext uri="{BB962C8B-B14F-4D97-AF65-F5344CB8AC3E}">
        <p14:creationId xmlns:p14="http://schemas.microsoft.com/office/powerpoint/2010/main" val="18518930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3DD427-89FA-2848-9F2F-4E8EBDE88559}"/>
              </a:ext>
            </a:extLst>
          </p:cNvPr>
          <p:cNvSpPr>
            <a:spLocks noGrp="1"/>
          </p:cNvSpPr>
          <p:nvPr>
            <p:ph type="title"/>
          </p:nvPr>
        </p:nvSpPr>
        <p:spPr>
          <a:xfrm>
            <a:off x="1" y="-489"/>
            <a:ext cx="12191999" cy="636247"/>
          </a:xfrm>
          <a:noFill/>
        </p:spPr>
        <p:txBody>
          <a:bodyPr>
            <a:normAutofit fontScale="90000"/>
          </a:bodyPr>
          <a:lstStyle/>
          <a:p>
            <a:r>
              <a:rPr lang="en-US" dirty="0">
                <a:latin typeface="+mn-lt"/>
              </a:rPr>
              <a:t>Radio Share Of Listenership</a:t>
            </a:r>
          </a:p>
        </p:txBody>
      </p:sp>
      <p:sp>
        <p:nvSpPr>
          <p:cNvPr id="2" name="TextBox 1">
            <a:extLst>
              <a:ext uri="{FF2B5EF4-FFF2-40B4-BE49-F238E27FC236}">
                <a16:creationId xmlns:a16="http://schemas.microsoft.com/office/drawing/2014/main" id="{5DFF5B4E-1D5B-4B6A-9118-D5D29417B61C}"/>
              </a:ext>
            </a:extLst>
          </p:cNvPr>
          <p:cNvSpPr txBox="1"/>
          <p:nvPr/>
        </p:nvSpPr>
        <p:spPr>
          <a:xfrm>
            <a:off x="1797626" y="1342465"/>
            <a:ext cx="2244437" cy="369332"/>
          </a:xfrm>
          <a:prstGeom prst="rect">
            <a:avLst/>
          </a:prstGeom>
          <a:noFill/>
        </p:spPr>
        <p:txBody>
          <a:bodyPr wrap="square" rtlCol="0">
            <a:spAutoFit/>
          </a:bodyPr>
          <a:lstStyle/>
          <a:p>
            <a:pPr algn="ctr"/>
            <a:r>
              <a:rPr lang="en-US" b="1" dirty="0">
                <a:solidFill>
                  <a:srgbClr val="000000"/>
                </a:solidFill>
              </a:rPr>
              <a:t>National Share - Total</a:t>
            </a:r>
          </a:p>
        </p:txBody>
      </p:sp>
      <p:sp>
        <p:nvSpPr>
          <p:cNvPr id="12" name="TextBox 11">
            <a:extLst>
              <a:ext uri="{FF2B5EF4-FFF2-40B4-BE49-F238E27FC236}">
                <a16:creationId xmlns:a16="http://schemas.microsoft.com/office/drawing/2014/main" id="{F5AB7185-97F0-4D36-8000-F16F2CE44398}"/>
              </a:ext>
            </a:extLst>
          </p:cNvPr>
          <p:cNvSpPr txBox="1"/>
          <p:nvPr/>
        </p:nvSpPr>
        <p:spPr>
          <a:xfrm>
            <a:off x="7569073" y="1342465"/>
            <a:ext cx="3671456" cy="369332"/>
          </a:xfrm>
          <a:prstGeom prst="rect">
            <a:avLst/>
          </a:prstGeom>
          <a:noFill/>
        </p:spPr>
        <p:txBody>
          <a:bodyPr wrap="square" rtlCol="0">
            <a:spAutoFit/>
          </a:bodyPr>
          <a:lstStyle/>
          <a:p>
            <a:pPr algn="ctr"/>
            <a:r>
              <a:rPr lang="en-US" b="1" dirty="0">
                <a:solidFill>
                  <a:srgbClr val="000000"/>
                </a:solidFill>
              </a:rPr>
              <a:t>National Share – Breakfast Weekday</a:t>
            </a:r>
          </a:p>
        </p:txBody>
      </p:sp>
      <p:graphicFrame>
        <p:nvGraphicFramePr>
          <p:cNvPr id="13" name="Chart Placeholder 11">
            <a:extLst>
              <a:ext uri="{FF2B5EF4-FFF2-40B4-BE49-F238E27FC236}">
                <a16:creationId xmlns:a16="http://schemas.microsoft.com/office/drawing/2014/main" id="{BEFDF073-7DC9-477E-8643-38A8C48DA1CF}"/>
              </a:ext>
            </a:extLst>
          </p:cNvPr>
          <p:cNvGraphicFramePr>
            <a:graphicFrameLocks/>
          </p:cNvGraphicFramePr>
          <p:nvPr>
            <p:extLst>
              <p:ext uri="{D42A27DB-BD31-4B8C-83A1-F6EECF244321}">
                <p14:modId xmlns:p14="http://schemas.microsoft.com/office/powerpoint/2010/main" val="229923123"/>
              </p:ext>
            </p:extLst>
          </p:nvPr>
        </p:nvGraphicFramePr>
        <p:xfrm>
          <a:off x="6420541" y="1841109"/>
          <a:ext cx="5451767" cy="43704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Placeholder 11">
            <a:extLst>
              <a:ext uri="{FF2B5EF4-FFF2-40B4-BE49-F238E27FC236}">
                <a16:creationId xmlns:a16="http://schemas.microsoft.com/office/drawing/2014/main" id="{3A18F87B-A839-24D2-EB66-1AE7AF653FC6}"/>
              </a:ext>
            </a:extLst>
          </p:cNvPr>
          <p:cNvGraphicFramePr>
            <a:graphicFrameLocks noGrp="1"/>
          </p:cNvGraphicFramePr>
          <p:nvPr>
            <p:ph type="chart" sz="quarter" idx="11"/>
            <p:extLst>
              <p:ext uri="{D42A27DB-BD31-4B8C-83A1-F6EECF244321}">
                <p14:modId xmlns:p14="http://schemas.microsoft.com/office/powerpoint/2010/main" val="145816457"/>
              </p:ext>
            </p:extLst>
          </p:nvPr>
        </p:nvGraphicFramePr>
        <p:xfrm>
          <a:off x="193962" y="2086832"/>
          <a:ext cx="5451767" cy="4370452"/>
        </p:xfrm>
        <a:graphic>
          <a:graphicData uri="http://schemas.openxmlformats.org/drawingml/2006/chart">
            <c:chart xmlns:c="http://schemas.openxmlformats.org/drawingml/2006/chart" xmlns:r="http://schemas.openxmlformats.org/officeDocument/2006/relationships" r:id="rId3"/>
          </a:graphicData>
        </a:graphic>
      </p:graphicFrame>
      <p:sp>
        <p:nvSpPr>
          <p:cNvPr id="11" name="Content Placeholder 4">
            <a:extLst>
              <a:ext uri="{FF2B5EF4-FFF2-40B4-BE49-F238E27FC236}">
                <a16:creationId xmlns:a16="http://schemas.microsoft.com/office/drawing/2014/main" id="{05126149-93EA-8C3A-62BD-0F7B90887A70}"/>
              </a:ext>
            </a:extLst>
          </p:cNvPr>
          <p:cNvSpPr txBox="1">
            <a:spLocks/>
          </p:cNvSpPr>
          <p:nvPr/>
        </p:nvSpPr>
        <p:spPr>
          <a:xfrm>
            <a:off x="162064" y="901125"/>
            <a:ext cx="11540837" cy="665977"/>
          </a:xfrm>
          <a:prstGeom prst="rect">
            <a:avLst/>
          </a:prstGeom>
        </p:spPr>
        <p:txBody>
          <a:bodyPr vert="horz" lIns="91440" tIns="45720" rIns="91440" bIns="45720" rtlCol="0">
            <a:noAutofit/>
          </a:bodyPr>
          <a:lstStyle>
            <a:lvl1pPr marL="228543" indent="-228543" algn="l" defTabSz="914172"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629" indent="-228543" algn="l" defTabSz="914172"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2715" indent="-228543" algn="l" defTabSz="914172" rtl="0" eaLnBrk="1" latinLnBrk="0" hangingPunct="1">
              <a:lnSpc>
                <a:spcPct val="90000"/>
              </a:lnSpc>
              <a:spcBef>
                <a:spcPts val="500"/>
              </a:spcBef>
              <a:buFont typeface="Arial" panose="020B0604020202020204" pitchFamily="34" charset="0"/>
              <a:buChar char="•"/>
              <a:defRPr sz="2000" i="1" kern="1200">
                <a:solidFill>
                  <a:schemeClr val="tx2"/>
                </a:solidFill>
                <a:latin typeface="+mn-lt"/>
                <a:ea typeface="+mn-ea"/>
                <a:cs typeface="+mn-cs"/>
              </a:defRPr>
            </a:lvl3pPr>
            <a:lvl4pPr marL="1599800" indent="-228543" algn="l" defTabSz="914172"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6886" indent="-228543" algn="l" defTabSz="914172" rtl="0" eaLnBrk="1" latinLnBrk="0" hangingPunct="1">
              <a:lnSpc>
                <a:spcPct val="90000"/>
              </a:lnSpc>
              <a:spcBef>
                <a:spcPts val="500"/>
              </a:spcBef>
              <a:buFont typeface="Arial" panose="020B0604020202020204" pitchFamily="34" charset="0"/>
              <a:buChar char="•"/>
              <a:defRPr sz="1800" i="1" kern="1200">
                <a:solidFill>
                  <a:schemeClr val="tx2"/>
                </a:solidFill>
                <a:latin typeface="+mn-lt"/>
                <a:ea typeface="+mn-ea"/>
                <a:cs typeface="+mn-cs"/>
              </a:defRPr>
            </a:lvl5pPr>
            <a:lvl6pPr marL="2513972"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172"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chemeClr val="tx1"/>
                </a:solidFill>
                <a:effectLst/>
                <a:uLnTx/>
                <a:uFillTx/>
                <a:ea typeface="+mn-ea"/>
                <a:cs typeface="+mn-cs"/>
              </a:rPr>
              <a:t>In August 2024, ELBC took the lead in listenership nationally with an audience share of 10%. </a:t>
            </a:r>
            <a:r>
              <a:rPr lang="en-US" sz="1600" dirty="0">
                <a:solidFill>
                  <a:schemeClr val="tx1"/>
                </a:solidFill>
              </a:rPr>
              <a:t>On Breakfast Weekday, both Spoon FM and ELBC competed for the top station with 10% share each at that time.</a:t>
            </a:r>
            <a:endParaRPr kumimoji="0" lang="en-US" sz="1600" b="0" i="0" u="none" strike="noStrike" kern="1200" cap="none" spc="0" normalizeH="0" baseline="0" noProof="0" dirty="0">
              <a:ln>
                <a:noFill/>
              </a:ln>
              <a:solidFill>
                <a:schemeClr val="tx1"/>
              </a:solidFill>
              <a:effectLst/>
              <a:uLnTx/>
              <a:uFillTx/>
              <a:ea typeface="+mn-ea"/>
              <a:cs typeface="+mn-cs"/>
            </a:endParaRPr>
          </a:p>
        </p:txBody>
      </p:sp>
      <p:sp>
        <p:nvSpPr>
          <p:cNvPr id="5" name="TextBox 4">
            <a:extLst>
              <a:ext uri="{FF2B5EF4-FFF2-40B4-BE49-F238E27FC236}">
                <a16:creationId xmlns:a16="http://schemas.microsoft.com/office/drawing/2014/main" id="{880DC854-55CA-2FBA-6400-0C7405F986FA}"/>
              </a:ext>
            </a:extLst>
          </p:cNvPr>
          <p:cNvSpPr txBox="1"/>
          <p:nvPr/>
        </p:nvSpPr>
        <p:spPr>
          <a:xfrm>
            <a:off x="0" y="603283"/>
            <a:ext cx="210589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65000"/>
                  </a:prstClr>
                </a:solidFill>
                <a:effectLst/>
                <a:uLnTx/>
                <a:uFillTx/>
                <a:latin typeface="Calibri" panose="020F0502020204030204"/>
                <a:ea typeface="+mn-ea"/>
                <a:cs typeface="Calibri" panose="020F0502020204030204" pitchFamily="34" charset="0"/>
              </a:rPr>
              <a:t>August 2024</a:t>
            </a:r>
          </a:p>
        </p:txBody>
      </p:sp>
    </p:spTree>
    <p:extLst>
      <p:ext uri="{BB962C8B-B14F-4D97-AF65-F5344CB8AC3E}">
        <p14:creationId xmlns:p14="http://schemas.microsoft.com/office/powerpoint/2010/main" val="34640029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3DD427-89FA-2848-9F2F-4E8EBDE88559}"/>
              </a:ext>
            </a:extLst>
          </p:cNvPr>
          <p:cNvSpPr>
            <a:spLocks noGrp="1"/>
          </p:cNvSpPr>
          <p:nvPr>
            <p:ph type="title"/>
          </p:nvPr>
        </p:nvSpPr>
        <p:spPr>
          <a:xfrm>
            <a:off x="0" y="6644"/>
            <a:ext cx="12191999" cy="533359"/>
          </a:xfrm>
          <a:noFill/>
        </p:spPr>
        <p:txBody>
          <a:bodyPr>
            <a:normAutofit fontScale="90000"/>
          </a:bodyPr>
          <a:lstStyle/>
          <a:p>
            <a:r>
              <a:rPr lang="en-US" dirty="0">
                <a:latin typeface="+mn-lt"/>
              </a:rPr>
              <a:t>Radio Share Of Listenership</a:t>
            </a:r>
          </a:p>
        </p:txBody>
      </p:sp>
      <p:graphicFrame>
        <p:nvGraphicFramePr>
          <p:cNvPr id="6" name="Chart Placeholder 11">
            <a:extLst>
              <a:ext uri="{FF2B5EF4-FFF2-40B4-BE49-F238E27FC236}">
                <a16:creationId xmlns:a16="http://schemas.microsoft.com/office/drawing/2014/main" id="{85748217-E3C5-4250-8B62-917EEF503C16}"/>
              </a:ext>
            </a:extLst>
          </p:cNvPr>
          <p:cNvGraphicFramePr>
            <a:graphicFrameLocks noGrp="1"/>
          </p:cNvGraphicFramePr>
          <p:nvPr>
            <p:ph type="chart" sz="quarter" idx="11"/>
            <p:extLst>
              <p:ext uri="{D42A27DB-BD31-4B8C-83A1-F6EECF244321}">
                <p14:modId xmlns:p14="http://schemas.microsoft.com/office/powerpoint/2010/main" val="1637646410"/>
              </p:ext>
            </p:extLst>
          </p:nvPr>
        </p:nvGraphicFramePr>
        <p:xfrm>
          <a:off x="193962" y="2081224"/>
          <a:ext cx="5451767" cy="4370452"/>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a:extLst>
              <a:ext uri="{FF2B5EF4-FFF2-40B4-BE49-F238E27FC236}">
                <a16:creationId xmlns:a16="http://schemas.microsoft.com/office/drawing/2014/main" id="{F5AB7185-97F0-4D36-8000-F16F2CE44398}"/>
              </a:ext>
            </a:extLst>
          </p:cNvPr>
          <p:cNvSpPr txBox="1"/>
          <p:nvPr/>
        </p:nvSpPr>
        <p:spPr>
          <a:xfrm>
            <a:off x="7676165" y="1427223"/>
            <a:ext cx="3671456" cy="369332"/>
          </a:xfrm>
          <a:prstGeom prst="rect">
            <a:avLst/>
          </a:prstGeom>
          <a:noFill/>
        </p:spPr>
        <p:txBody>
          <a:bodyPr wrap="square" rtlCol="0">
            <a:spAutoFit/>
          </a:bodyPr>
          <a:lstStyle/>
          <a:p>
            <a:pPr algn="ctr"/>
            <a:r>
              <a:rPr lang="en-US" b="1" dirty="0">
                <a:solidFill>
                  <a:srgbClr val="000000"/>
                </a:solidFill>
              </a:rPr>
              <a:t>National Share – Drive Weekday</a:t>
            </a:r>
          </a:p>
        </p:txBody>
      </p:sp>
      <p:graphicFrame>
        <p:nvGraphicFramePr>
          <p:cNvPr id="13" name="Chart Placeholder 11">
            <a:extLst>
              <a:ext uri="{FF2B5EF4-FFF2-40B4-BE49-F238E27FC236}">
                <a16:creationId xmlns:a16="http://schemas.microsoft.com/office/drawing/2014/main" id="{BEFDF073-7DC9-477E-8643-38A8C48DA1CF}"/>
              </a:ext>
            </a:extLst>
          </p:cNvPr>
          <p:cNvGraphicFramePr>
            <a:graphicFrameLocks/>
          </p:cNvGraphicFramePr>
          <p:nvPr>
            <p:extLst>
              <p:ext uri="{D42A27DB-BD31-4B8C-83A1-F6EECF244321}">
                <p14:modId xmlns:p14="http://schemas.microsoft.com/office/powerpoint/2010/main" val="3439297978"/>
              </p:ext>
            </p:extLst>
          </p:nvPr>
        </p:nvGraphicFramePr>
        <p:xfrm>
          <a:off x="6546271" y="2059321"/>
          <a:ext cx="5451767" cy="4370452"/>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7E5218A3-97D3-445D-9A43-F400476C56CD}"/>
              </a:ext>
            </a:extLst>
          </p:cNvPr>
          <p:cNvSpPr txBox="1"/>
          <p:nvPr/>
        </p:nvSpPr>
        <p:spPr>
          <a:xfrm>
            <a:off x="665012" y="1427223"/>
            <a:ext cx="4003969" cy="369332"/>
          </a:xfrm>
          <a:prstGeom prst="rect">
            <a:avLst/>
          </a:prstGeom>
          <a:noFill/>
        </p:spPr>
        <p:txBody>
          <a:bodyPr wrap="square" rtlCol="0">
            <a:spAutoFit/>
          </a:bodyPr>
          <a:lstStyle/>
          <a:p>
            <a:pPr algn="ctr"/>
            <a:r>
              <a:rPr lang="en-US" b="1" dirty="0">
                <a:solidFill>
                  <a:srgbClr val="000000"/>
                </a:solidFill>
              </a:rPr>
              <a:t>National Share – Mid Morning Weekday</a:t>
            </a:r>
          </a:p>
        </p:txBody>
      </p:sp>
      <p:sp>
        <p:nvSpPr>
          <p:cNvPr id="3" name="Content Placeholder 4">
            <a:extLst>
              <a:ext uri="{FF2B5EF4-FFF2-40B4-BE49-F238E27FC236}">
                <a16:creationId xmlns:a16="http://schemas.microsoft.com/office/drawing/2014/main" id="{F0720194-0647-9108-CF3E-0E519EA3D464}"/>
              </a:ext>
            </a:extLst>
          </p:cNvPr>
          <p:cNvSpPr txBox="1">
            <a:spLocks/>
          </p:cNvSpPr>
          <p:nvPr/>
        </p:nvSpPr>
        <p:spPr>
          <a:xfrm>
            <a:off x="162064" y="901125"/>
            <a:ext cx="11540837" cy="665977"/>
          </a:xfrm>
          <a:prstGeom prst="rect">
            <a:avLst/>
          </a:prstGeom>
        </p:spPr>
        <p:txBody>
          <a:bodyPr vert="horz" lIns="91440" tIns="45720" rIns="91440" bIns="45720" rtlCol="0">
            <a:noAutofit/>
          </a:bodyPr>
          <a:lstStyle>
            <a:lvl1pPr marL="228543" indent="-228543" algn="l" defTabSz="914172"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629" indent="-228543" algn="l" defTabSz="914172"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2715" indent="-228543" algn="l" defTabSz="914172" rtl="0" eaLnBrk="1" latinLnBrk="0" hangingPunct="1">
              <a:lnSpc>
                <a:spcPct val="90000"/>
              </a:lnSpc>
              <a:spcBef>
                <a:spcPts val="500"/>
              </a:spcBef>
              <a:buFont typeface="Arial" panose="020B0604020202020204" pitchFamily="34" charset="0"/>
              <a:buChar char="•"/>
              <a:defRPr sz="2000" i="1" kern="1200">
                <a:solidFill>
                  <a:schemeClr val="tx2"/>
                </a:solidFill>
                <a:latin typeface="+mn-lt"/>
                <a:ea typeface="+mn-ea"/>
                <a:cs typeface="+mn-cs"/>
              </a:defRPr>
            </a:lvl3pPr>
            <a:lvl4pPr marL="1599800" indent="-228543" algn="l" defTabSz="914172"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6886" indent="-228543" algn="l" defTabSz="914172" rtl="0" eaLnBrk="1" latinLnBrk="0" hangingPunct="1">
              <a:lnSpc>
                <a:spcPct val="90000"/>
              </a:lnSpc>
              <a:spcBef>
                <a:spcPts val="500"/>
              </a:spcBef>
              <a:buFont typeface="Arial" panose="020B0604020202020204" pitchFamily="34" charset="0"/>
              <a:buChar char="•"/>
              <a:defRPr sz="1800" i="1" kern="1200">
                <a:solidFill>
                  <a:schemeClr val="tx2"/>
                </a:solidFill>
                <a:latin typeface="+mn-lt"/>
                <a:ea typeface="+mn-ea"/>
                <a:cs typeface="+mn-cs"/>
              </a:defRPr>
            </a:lvl5pPr>
            <a:lvl6pPr marL="2513972"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172"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chemeClr val="tx1"/>
                </a:solidFill>
                <a:effectLst/>
                <a:uLnTx/>
                <a:uFillTx/>
                <a:ea typeface="+mn-ea"/>
                <a:cs typeface="+mn-cs"/>
              </a:rPr>
              <a:t>Spoon FM was </a:t>
            </a:r>
            <a:r>
              <a:rPr kumimoji="0" lang="en-US" sz="1600" b="0" i="0" u="none" strike="noStrike" kern="1200" cap="none" spc="0" normalizeH="0" baseline="0" noProof="0" dirty="0" err="1">
                <a:ln>
                  <a:noFill/>
                </a:ln>
                <a:solidFill>
                  <a:schemeClr val="tx1"/>
                </a:solidFill>
                <a:effectLst/>
                <a:uLnTx/>
                <a:uFillTx/>
                <a:ea typeface="+mn-ea"/>
                <a:cs typeface="+mn-cs"/>
              </a:rPr>
              <a:t>th</a:t>
            </a:r>
            <a:r>
              <a:rPr lang="en-US" sz="1600" dirty="0">
                <a:solidFill>
                  <a:schemeClr val="tx1"/>
                </a:solidFill>
              </a:rPr>
              <a:t>e top station for Mid Morning Weekday, followed up ELBC and then Freedom FM in third. For Drive, Spoon, ELBC, and OK FM all compete for the top 3 spots with 10%, 10%, 9% share respectively.</a:t>
            </a:r>
            <a:endParaRPr kumimoji="0" lang="en-US" sz="1600" b="0" i="0" u="none" strike="noStrike" kern="1200" cap="none" spc="0" normalizeH="0" baseline="0" noProof="0" dirty="0">
              <a:ln>
                <a:noFill/>
              </a:ln>
              <a:solidFill>
                <a:schemeClr val="tx1"/>
              </a:solidFill>
              <a:effectLst/>
              <a:uLnTx/>
              <a:uFillTx/>
              <a:ea typeface="+mn-ea"/>
              <a:cs typeface="+mn-cs"/>
            </a:endParaRPr>
          </a:p>
        </p:txBody>
      </p:sp>
      <p:sp>
        <p:nvSpPr>
          <p:cNvPr id="5" name="TextBox 4">
            <a:extLst>
              <a:ext uri="{FF2B5EF4-FFF2-40B4-BE49-F238E27FC236}">
                <a16:creationId xmlns:a16="http://schemas.microsoft.com/office/drawing/2014/main" id="{EAA005B2-18D7-88FA-2892-EDADFA8A343B}"/>
              </a:ext>
            </a:extLst>
          </p:cNvPr>
          <p:cNvSpPr txBox="1"/>
          <p:nvPr/>
        </p:nvSpPr>
        <p:spPr>
          <a:xfrm>
            <a:off x="0" y="603283"/>
            <a:ext cx="210589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65000"/>
                  </a:prstClr>
                </a:solidFill>
                <a:effectLst/>
                <a:uLnTx/>
                <a:uFillTx/>
                <a:latin typeface="Calibri" panose="020F0502020204030204"/>
                <a:ea typeface="+mn-ea"/>
                <a:cs typeface="Calibri" panose="020F0502020204030204" pitchFamily="34" charset="0"/>
              </a:rPr>
              <a:t>August 2024</a:t>
            </a:r>
          </a:p>
        </p:txBody>
      </p:sp>
    </p:spTree>
    <p:extLst>
      <p:ext uri="{BB962C8B-B14F-4D97-AF65-F5344CB8AC3E}">
        <p14:creationId xmlns:p14="http://schemas.microsoft.com/office/powerpoint/2010/main" val="11636378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3DD427-89FA-2848-9F2F-4E8EBDE88559}"/>
              </a:ext>
            </a:extLst>
          </p:cNvPr>
          <p:cNvSpPr>
            <a:spLocks noGrp="1"/>
          </p:cNvSpPr>
          <p:nvPr>
            <p:ph type="title"/>
          </p:nvPr>
        </p:nvSpPr>
        <p:spPr>
          <a:xfrm>
            <a:off x="1" y="12904"/>
            <a:ext cx="12191999" cy="580654"/>
          </a:xfrm>
          <a:noFill/>
        </p:spPr>
        <p:txBody>
          <a:bodyPr>
            <a:normAutofit fontScale="90000"/>
          </a:bodyPr>
          <a:lstStyle/>
          <a:p>
            <a:r>
              <a:rPr lang="en-US" dirty="0">
                <a:latin typeface="+mn-lt"/>
              </a:rPr>
              <a:t>Radio Share Of Listenership</a:t>
            </a:r>
          </a:p>
        </p:txBody>
      </p:sp>
      <p:graphicFrame>
        <p:nvGraphicFramePr>
          <p:cNvPr id="6" name="Chart Placeholder 11">
            <a:extLst>
              <a:ext uri="{FF2B5EF4-FFF2-40B4-BE49-F238E27FC236}">
                <a16:creationId xmlns:a16="http://schemas.microsoft.com/office/drawing/2014/main" id="{85748217-E3C5-4250-8B62-917EEF503C16}"/>
              </a:ext>
            </a:extLst>
          </p:cNvPr>
          <p:cNvGraphicFramePr>
            <a:graphicFrameLocks noGrp="1"/>
          </p:cNvGraphicFramePr>
          <p:nvPr>
            <p:ph type="chart" sz="quarter" idx="11"/>
            <p:extLst>
              <p:ext uri="{D42A27DB-BD31-4B8C-83A1-F6EECF244321}">
                <p14:modId xmlns:p14="http://schemas.microsoft.com/office/powerpoint/2010/main" val="2983583765"/>
              </p:ext>
            </p:extLst>
          </p:nvPr>
        </p:nvGraphicFramePr>
        <p:xfrm>
          <a:off x="193962" y="2086832"/>
          <a:ext cx="5451767" cy="4370452"/>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a:extLst>
              <a:ext uri="{FF2B5EF4-FFF2-40B4-BE49-F238E27FC236}">
                <a16:creationId xmlns:a16="http://schemas.microsoft.com/office/drawing/2014/main" id="{F5AB7185-97F0-4D36-8000-F16F2CE44398}"/>
              </a:ext>
            </a:extLst>
          </p:cNvPr>
          <p:cNvSpPr txBox="1"/>
          <p:nvPr/>
        </p:nvSpPr>
        <p:spPr>
          <a:xfrm>
            <a:off x="7436426" y="1406950"/>
            <a:ext cx="3671456" cy="369332"/>
          </a:xfrm>
          <a:prstGeom prst="rect">
            <a:avLst/>
          </a:prstGeom>
          <a:noFill/>
        </p:spPr>
        <p:txBody>
          <a:bodyPr wrap="square" rtlCol="0">
            <a:spAutoFit/>
          </a:bodyPr>
          <a:lstStyle/>
          <a:p>
            <a:pPr algn="ctr"/>
            <a:r>
              <a:rPr lang="en-US" b="1" dirty="0">
                <a:solidFill>
                  <a:srgbClr val="000000"/>
                </a:solidFill>
              </a:rPr>
              <a:t>National Share – Female</a:t>
            </a:r>
          </a:p>
        </p:txBody>
      </p:sp>
      <p:graphicFrame>
        <p:nvGraphicFramePr>
          <p:cNvPr id="13" name="Chart Placeholder 11">
            <a:extLst>
              <a:ext uri="{FF2B5EF4-FFF2-40B4-BE49-F238E27FC236}">
                <a16:creationId xmlns:a16="http://schemas.microsoft.com/office/drawing/2014/main" id="{BEFDF073-7DC9-477E-8643-38A8C48DA1CF}"/>
              </a:ext>
            </a:extLst>
          </p:cNvPr>
          <p:cNvGraphicFramePr>
            <a:graphicFrameLocks/>
          </p:cNvGraphicFramePr>
          <p:nvPr>
            <p:extLst>
              <p:ext uri="{D42A27DB-BD31-4B8C-83A1-F6EECF244321}">
                <p14:modId xmlns:p14="http://schemas.microsoft.com/office/powerpoint/2010/main" val="482637854"/>
              </p:ext>
            </p:extLst>
          </p:nvPr>
        </p:nvGraphicFramePr>
        <p:xfrm>
          <a:off x="6546271" y="2064929"/>
          <a:ext cx="5451767" cy="4370452"/>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7E5218A3-97D3-445D-9A43-F400476C56CD}"/>
              </a:ext>
            </a:extLst>
          </p:cNvPr>
          <p:cNvSpPr txBox="1"/>
          <p:nvPr/>
        </p:nvSpPr>
        <p:spPr>
          <a:xfrm>
            <a:off x="845127" y="1406950"/>
            <a:ext cx="4003969" cy="369332"/>
          </a:xfrm>
          <a:prstGeom prst="rect">
            <a:avLst/>
          </a:prstGeom>
          <a:noFill/>
        </p:spPr>
        <p:txBody>
          <a:bodyPr wrap="square" rtlCol="0">
            <a:spAutoFit/>
          </a:bodyPr>
          <a:lstStyle/>
          <a:p>
            <a:pPr algn="ctr"/>
            <a:r>
              <a:rPr lang="en-US" b="1" dirty="0">
                <a:solidFill>
                  <a:srgbClr val="000000"/>
                </a:solidFill>
              </a:rPr>
              <a:t>National Share – Male</a:t>
            </a:r>
          </a:p>
        </p:txBody>
      </p:sp>
      <p:sp>
        <p:nvSpPr>
          <p:cNvPr id="3" name="Content Placeholder 4">
            <a:extLst>
              <a:ext uri="{FF2B5EF4-FFF2-40B4-BE49-F238E27FC236}">
                <a16:creationId xmlns:a16="http://schemas.microsoft.com/office/drawing/2014/main" id="{33E4AF88-8D79-DE8D-4339-E8EBDB58E752}"/>
              </a:ext>
            </a:extLst>
          </p:cNvPr>
          <p:cNvSpPr txBox="1">
            <a:spLocks/>
          </p:cNvSpPr>
          <p:nvPr/>
        </p:nvSpPr>
        <p:spPr>
          <a:xfrm>
            <a:off x="162064" y="901125"/>
            <a:ext cx="11540837" cy="665977"/>
          </a:xfrm>
          <a:prstGeom prst="rect">
            <a:avLst/>
          </a:prstGeom>
        </p:spPr>
        <p:txBody>
          <a:bodyPr vert="horz" lIns="91440" tIns="45720" rIns="91440" bIns="45720" rtlCol="0">
            <a:noAutofit/>
          </a:bodyPr>
          <a:lstStyle>
            <a:lvl1pPr marL="228543" indent="-228543" algn="l" defTabSz="914172"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629" indent="-228543" algn="l" defTabSz="914172"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2715" indent="-228543" algn="l" defTabSz="914172" rtl="0" eaLnBrk="1" latinLnBrk="0" hangingPunct="1">
              <a:lnSpc>
                <a:spcPct val="90000"/>
              </a:lnSpc>
              <a:spcBef>
                <a:spcPts val="500"/>
              </a:spcBef>
              <a:buFont typeface="Arial" panose="020B0604020202020204" pitchFamily="34" charset="0"/>
              <a:buChar char="•"/>
              <a:defRPr sz="2000" i="1" kern="1200">
                <a:solidFill>
                  <a:schemeClr val="tx2"/>
                </a:solidFill>
                <a:latin typeface="+mn-lt"/>
                <a:ea typeface="+mn-ea"/>
                <a:cs typeface="+mn-cs"/>
              </a:defRPr>
            </a:lvl3pPr>
            <a:lvl4pPr marL="1599800" indent="-228543" algn="l" defTabSz="914172"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6886" indent="-228543" algn="l" defTabSz="914172" rtl="0" eaLnBrk="1" latinLnBrk="0" hangingPunct="1">
              <a:lnSpc>
                <a:spcPct val="90000"/>
              </a:lnSpc>
              <a:spcBef>
                <a:spcPts val="500"/>
              </a:spcBef>
              <a:buFont typeface="Arial" panose="020B0604020202020204" pitchFamily="34" charset="0"/>
              <a:buChar char="•"/>
              <a:defRPr sz="1800" i="1" kern="1200">
                <a:solidFill>
                  <a:schemeClr val="tx2"/>
                </a:solidFill>
                <a:latin typeface="+mn-lt"/>
                <a:ea typeface="+mn-ea"/>
                <a:cs typeface="+mn-cs"/>
              </a:defRPr>
            </a:lvl5pPr>
            <a:lvl6pPr marL="2513972"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172"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dirty="0">
                <a:solidFill>
                  <a:schemeClr val="tx1"/>
                </a:solidFill>
              </a:rPr>
              <a:t>Among Males, ELBC led at 9%, OK FM in 2</a:t>
            </a:r>
            <a:r>
              <a:rPr lang="en-US" sz="1600" baseline="30000" dirty="0">
                <a:solidFill>
                  <a:schemeClr val="tx1"/>
                </a:solidFill>
              </a:rPr>
              <a:t>nd</a:t>
            </a:r>
            <a:r>
              <a:rPr lang="en-US" sz="1600" dirty="0">
                <a:solidFill>
                  <a:schemeClr val="tx1"/>
                </a:solidFill>
              </a:rPr>
              <a:t> at 8%, followed by Spoon FM at 7% in third. For Females Spoon FM and ELBC both tied for the top station at 11% each. ECOWAS was in third at 8%.</a:t>
            </a:r>
            <a:endParaRPr kumimoji="0" lang="en-US" sz="1600" b="0" i="0" u="none" strike="noStrike" kern="1200" cap="none" spc="0" normalizeH="0" baseline="0" noProof="0" dirty="0">
              <a:ln>
                <a:noFill/>
              </a:ln>
              <a:solidFill>
                <a:schemeClr val="tx1"/>
              </a:solidFill>
              <a:effectLst/>
              <a:uLnTx/>
              <a:uFillTx/>
              <a:ea typeface="+mn-ea"/>
              <a:cs typeface="+mn-cs"/>
            </a:endParaRPr>
          </a:p>
        </p:txBody>
      </p:sp>
      <p:sp>
        <p:nvSpPr>
          <p:cNvPr id="5" name="TextBox 4">
            <a:extLst>
              <a:ext uri="{FF2B5EF4-FFF2-40B4-BE49-F238E27FC236}">
                <a16:creationId xmlns:a16="http://schemas.microsoft.com/office/drawing/2014/main" id="{1A1A648B-D8D0-C289-BDAD-39B173A62741}"/>
              </a:ext>
            </a:extLst>
          </p:cNvPr>
          <p:cNvSpPr txBox="1"/>
          <p:nvPr/>
        </p:nvSpPr>
        <p:spPr>
          <a:xfrm>
            <a:off x="0" y="603283"/>
            <a:ext cx="210589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65000"/>
                  </a:prstClr>
                </a:solidFill>
                <a:effectLst/>
                <a:uLnTx/>
                <a:uFillTx/>
                <a:latin typeface="Calibri" panose="020F0502020204030204"/>
                <a:ea typeface="+mn-ea"/>
                <a:cs typeface="Calibri" panose="020F0502020204030204" pitchFamily="34" charset="0"/>
              </a:rPr>
              <a:t>August 2024</a:t>
            </a:r>
          </a:p>
        </p:txBody>
      </p:sp>
    </p:spTree>
    <p:extLst>
      <p:ext uri="{BB962C8B-B14F-4D97-AF65-F5344CB8AC3E}">
        <p14:creationId xmlns:p14="http://schemas.microsoft.com/office/powerpoint/2010/main" val="18647464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3DD427-89FA-2848-9F2F-4E8EBDE88559}"/>
              </a:ext>
            </a:extLst>
          </p:cNvPr>
          <p:cNvSpPr>
            <a:spLocks noGrp="1"/>
          </p:cNvSpPr>
          <p:nvPr>
            <p:ph type="title"/>
          </p:nvPr>
        </p:nvSpPr>
        <p:spPr>
          <a:xfrm>
            <a:off x="600362" y="134654"/>
            <a:ext cx="11591637" cy="521947"/>
          </a:xfrm>
          <a:noFill/>
        </p:spPr>
        <p:txBody>
          <a:bodyPr>
            <a:normAutofit fontScale="90000"/>
          </a:bodyPr>
          <a:lstStyle/>
          <a:p>
            <a:r>
              <a:rPr lang="en-US" dirty="0">
                <a:latin typeface="+mn-lt"/>
              </a:rPr>
              <a:t>Radio Affinity And Audience Rating - Male</a:t>
            </a:r>
          </a:p>
        </p:txBody>
      </p:sp>
      <p:graphicFrame>
        <p:nvGraphicFramePr>
          <p:cNvPr id="9" name="Chart 8">
            <a:extLst>
              <a:ext uri="{FF2B5EF4-FFF2-40B4-BE49-F238E27FC236}">
                <a16:creationId xmlns:a16="http://schemas.microsoft.com/office/drawing/2014/main" id="{C3EA8022-80C5-4D13-B1CB-C99F12E92375}"/>
              </a:ext>
            </a:extLst>
          </p:cNvPr>
          <p:cNvGraphicFramePr/>
          <p:nvPr>
            <p:extLst>
              <p:ext uri="{D42A27DB-BD31-4B8C-83A1-F6EECF244321}">
                <p14:modId xmlns:p14="http://schemas.microsoft.com/office/powerpoint/2010/main" val="3386116388"/>
              </p:ext>
            </p:extLst>
          </p:nvPr>
        </p:nvGraphicFramePr>
        <p:xfrm>
          <a:off x="0" y="1225301"/>
          <a:ext cx="12192000" cy="4184782"/>
        </p:xfrm>
        <a:graphic>
          <a:graphicData uri="http://schemas.openxmlformats.org/drawingml/2006/chart">
            <c:chart xmlns:c="http://schemas.openxmlformats.org/drawingml/2006/chart" xmlns:r="http://schemas.openxmlformats.org/officeDocument/2006/relationships" r:id="rId2"/>
          </a:graphicData>
        </a:graphic>
      </p:graphicFrame>
      <p:sp>
        <p:nvSpPr>
          <p:cNvPr id="3" name="Content Placeholder 4">
            <a:extLst>
              <a:ext uri="{FF2B5EF4-FFF2-40B4-BE49-F238E27FC236}">
                <a16:creationId xmlns:a16="http://schemas.microsoft.com/office/drawing/2014/main" id="{CDFA9B95-7553-B239-DEE3-DFC0AAF84BAE}"/>
              </a:ext>
            </a:extLst>
          </p:cNvPr>
          <p:cNvSpPr txBox="1">
            <a:spLocks/>
          </p:cNvSpPr>
          <p:nvPr/>
        </p:nvSpPr>
        <p:spPr>
          <a:xfrm>
            <a:off x="162064" y="901125"/>
            <a:ext cx="11540837" cy="665977"/>
          </a:xfrm>
          <a:prstGeom prst="rect">
            <a:avLst/>
          </a:prstGeom>
        </p:spPr>
        <p:txBody>
          <a:bodyPr vert="horz" lIns="91440" tIns="45720" rIns="91440" bIns="45720" rtlCol="0">
            <a:noAutofit/>
          </a:bodyPr>
          <a:lstStyle>
            <a:lvl1pPr marL="228543" indent="-228543" algn="l" defTabSz="914172"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629" indent="-228543" algn="l" defTabSz="914172"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2715" indent="-228543" algn="l" defTabSz="914172" rtl="0" eaLnBrk="1" latinLnBrk="0" hangingPunct="1">
              <a:lnSpc>
                <a:spcPct val="90000"/>
              </a:lnSpc>
              <a:spcBef>
                <a:spcPts val="500"/>
              </a:spcBef>
              <a:buFont typeface="Arial" panose="020B0604020202020204" pitchFamily="34" charset="0"/>
              <a:buChar char="•"/>
              <a:defRPr sz="2000" i="1" kern="1200">
                <a:solidFill>
                  <a:schemeClr val="tx2"/>
                </a:solidFill>
                <a:latin typeface="+mn-lt"/>
                <a:ea typeface="+mn-ea"/>
                <a:cs typeface="+mn-cs"/>
              </a:defRPr>
            </a:lvl3pPr>
            <a:lvl4pPr marL="1599800" indent="-228543" algn="l" defTabSz="914172"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6886" indent="-228543" algn="l" defTabSz="914172" rtl="0" eaLnBrk="1" latinLnBrk="0" hangingPunct="1">
              <a:lnSpc>
                <a:spcPct val="90000"/>
              </a:lnSpc>
              <a:spcBef>
                <a:spcPts val="500"/>
              </a:spcBef>
              <a:buFont typeface="Arial" panose="020B0604020202020204" pitchFamily="34" charset="0"/>
              <a:buChar char="•"/>
              <a:defRPr sz="1800" i="1" kern="1200">
                <a:solidFill>
                  <a:schemeClr val="tx2"/>
                </a:solidFill>
                <a:latin typeface="+mn-lt"/>
                <a:ea typeface="+mn-ea"/>
                <a:cs typeface="+mn-cs"/>
              </a:defRPr>
            </a:lvl5pPr>
            <a:lvl6pPr marL="2513972"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172"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chemeClr val="tx1"/>
                </a:solidFill>
                <a:effectLst/>
                <a:uLnTx/>
                <a:uFillTx/>
                <a:ea typeface="+mn-ea"/>
                <a:cs typeface="+mn-cs"/>
              </a:rPr>
              <a:t>There were a number of Radio stations with high male affinity including- Premium FM (174%), Super </a:t>
            </a:r>
            <a:r>
              <a:rPr kumimoji="0" lang="en-US" sz="1600" b="0" i="0" u="none" strike="noStrike" kern="1200" cap="none" spc="0" normalizeH="0" baseline="0" noProof="0" dirty="0" err="1">
                <a:ln>
                  <a:noFill/>
                </a:ln>
                <a:solidFill>
                  <a:schemeClr val="tx1"/>
                </a:solidFill>
                <a:effectLst/>
                <a:uLnTx/>
                <a:uFillTx/>
                <a:ea typeface="+mn-ea"/>
                <a:cs typeface="+mn-cs"/>
              </a:rPr>
              <a:t>Bongese</a:t>
            </a:r>
            <a:r>
              <a:rPr kumimoji="0" lang="en-US" sz="1600" b="0" i="0" u="none" strike="noStrike" kern="1200" cap="none" spc="0" normalizeH="0" baseline="0" noProof="0" dirty="0">
                <a:ln>
                  <a:noFill/>
                </a:ln>
                <a:solidFill>
                  <a:schemeClr val="tx1"/>
                </a:solidFill>
                <a:effectLst/>
                <a:uLnTx/>
                <a:uFillTx/>
                <a:ea typeface="+mn-ea"/>
                <a:cs typeface="+mn-cs"/>
              </a:rPr>
              <a:t> (170%), OK FM (163%), and Freedom FM (158%).</a:t>
            </a:r>
          </a:p>
        </p:txBody>
      </p:sp>
    </p:spTree>
    <p:extLst>
      <p:ext uri="{BB962C8B-B14F-4D97-AF65-F5344CB8AC3E}">
        <p14:creationId xmlns:p14="http://schemas.microsoft.com/office/powerpoint/2010/main" val="21829146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3DD427-89FA-2848-9F2F-4E8EBDE88559}"/>
              </a:ext>
            </a:extLst>
          </p:cNvPr>
          <p:cNvSpPr>
            <a:spLocks noGrp="1"/>
          </p:cNvSpPr>
          <p:nvPr>
            <p:ph type="title"/>
          </p:nvPr>
        </p:nvSpPr>
        <p:spPr>
          <a:xfrm>
            <a:off x="1533237" y="229446"/>
            <a:ext cx="10086109" cy="613387"/>
          </a:xfrm>
          <a:noFill/>
        </p:spPr>
        <p:txBody>
          <a:bodyPr>
            <a:normAutofit fontScale="90000"/>
          </a:bodyPr>
          <a:lstStyle/>
          <a:p>
            <a:r>
              <a:rPr lang="en-US" dirty="0">
                <a:latin typeface="+mn-lt"/>
              </a:rPr>
              <a:t>Radio Affinity And Audience Rating - Female</a:t>
            </a:r>
          </a:p>
        </p:txBody>
      </p:sp>
      <p:graphicFrame>
        <p:nvGraphicFramePr>
          <p:cNvPr id="9" name="Chart 8">
            <a:extLst>
              <a:ext uri="{FF2B5EF4-FFF2-40B4-BE49-F238E27FC236}">
                <a16:creationId xmlns:a16="http://schemas.microsoft.com/office/drawing/2014/main" id="{11A6B595-CF47-456F-81F6-7629C3F7928F}"/>
              </a:ext>
            </a:extLst>
          </p:cNvPr>
          <p:cNvGraphicFramePr/>
          <p:nvPr>
            <p:extLst>
              <p:ext uri="{D42A27DB-BD31-4B8C-83A1-F6EECF244321}">
                <p14:modId xmlns:p14="http://schemas.microsoft.com/office/powerpoint/2010/main" val="3425660171"/>
              </p:ext>
            </p:extLst>
          </p:nvPr>
        </p:nvGraphicFramePr>
        <p:xfrm>
          <a:off x="0" y="1440179"/>
          <a:ext cx="12192000" cy="3969903"/>
        </p:xfrm>
        <a:graphic>
          <a:graphicData uri="http://schemas.openxmlformats.org/drawingml/2006/chart">
            <c:chart xmlns:c="http://schemas.openxmlformats.org/drawingml/2006/chart" xmlns:r="http://schemas.openxmlformats.org/officeDocument/2006/relationships" r:id="rId2"/>
          </a:graphicData>
        </a:graphic>
      </p:graphicFrame>
      <p:sp>
        <p:nvSpPr>
          <p:cNvPr id="3" name="Content Placeholder 4">
            <a:extLst>
              <a:ext uri="{FF2B5EF4-FFF2-40B4-BE49-F238E27FC236}">
                <a16:creationId xmlns:a16="http://schemas.microsoft.com/office/drawing/2014/main" id="{1C15FA55-9FA6-D19A-1571-5417A461E6F3}"/>
              </a:ext>
            </a:extLst>
          </p:cNvPr>
          <p:cNvSpPr txBox="1">
            <a:spLocks/>
          </p:cNvSpPr>
          <p:nvPr/>
        </p:nvSpPr>
        <p:spPr>
          <a:xfrm>
            <a:off x="162064" y="901125"/>
            <a:ext cx="11540837" cy="665977"/>
          </a:xfrm>
          <a:prstGeom prst="rect">
            <a:avLst/>
          </a:prstGeom>
        </p:spPr>
        <p:txBody>
          <a:bodyPr vert="horz" lIns="91440" tIns="45720" rIns="91440" bIns="45720" rtlCol="0">
            <a:noAutofit/>
          </a:bodyPr>
          <a:lstStyle>
            <a:lvl1pPr marL="228543" indent="-228543" algn="l" defTabSz="914172"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629" indent="-228543" algn="l" defTabSz="914172"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2715" indent="-228543" algn="l" defTabSz="914172" rtl="0" eaLnBrk="1" latinLnBrk="0" hangingPunct="1">
              <a:lnSpc>
                <a:spcPct val="90000"/>
              </a:lnSpc>
              <a:spcBef>
                <a:spcPts val="500"/>
              </a:spcBef>
              <a:buFont typeface="Arial" panose="020B0604020202020204" pitchFamily="34" charset="0"/>
              <a:buChar char="•"/>
              <a:defRPr sz="2000" i="1" kern="1200">
                <a:solidFill>
                  <a:schemeClr val="tx2"/>
                </a:solidFill>
                <a:latin typeface="+mn-lt"/>
                <a:ea typeface="+mn-ea"/>
                <a:cs typeface="+mn-cs"/>
              </a:defRPr>
            </a:lvl3pPr>
            <a:lvl4pPr marL="1599800" indent="-228543" algn="l" defTabSz="914172"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6886" indent="-228543" algn="l" defTabSz="914172" rtl="0" eaLnBrk="1" latinLnBrk="0" hangingPunct="1">
              <a:lnSpc>
                <a:spcPct val="90000"/>
              </a:lnSpc>
              <a:spcBef>
                <a:spcPts val="500"/>
              </a:spcBef>
              <a:buFont typeface="Arial" panose="020B0604020202020204" pitchFamily="34" charset="0"/>
              <a:buChar char="•"/>
              <a:defRPr sz="1800" i="1" kern="1200">
                <a:solidFill>
                  <a:schemeClr val="tx2"/>
                </a:solidFill>
                <a:latin typeface="+mn-lt"/>
                <a:ea typeface="+mn-ea"/>
                <a:cs typeface="+mn-cs"/>
              </a:defRPr>
            </a:lvl5pPr>
            <a:lvl6pPr marL="2513972"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172"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chemeClr val="tx1"/>
                </a:solidFill>
                <a:effectLst/>
                <a:uLnTx/>
                <a:uFillTx/>
                <a:ea typeface="+mn-ea"/>
                <a:cs typeface="+mn-cs"/>
              </a:rPr>
              <a:t>Female affinity was highest on Voice of </a:t>
            </a:r>
            <a:r>
              <a:rPr kumimoji="0" lang="en-US" sz="1600" b="0" i="0" u="none" strike="noStrike" kern="1200" cap="none" spc="0" normalizeH="0" baseline="0" noProof="0" dirty="0" err="1">
                <a:ln>
                  <a:noFill/>
                </a:ln>
                <a:solidFill>
                  <a:schemeClr val="tx1"/>
                </a:solidFill>
                <a:effectLst/>
                <a:uLnTx/>
                <a:uFillTx/>
                <a:ea typeface="+mn-ea"/>
                <a:cs typeface="+mn-cs"/>
              </a:rPr>
              <a:t>Fireston</a:t>
            </a:r>
            <a:r>
              <a:rPr lang="en-US" sz="1600" dirty="0">
                <a:solidFill>
                  <a:schemeClr val="tx1"/>
                </a:solidFill>
              </a:rPr>
              <a:t>e at 148%. It was also above average on Voice of </a:t>
            </a:r>
            <a:r>
              <a:rPr lang="en-US" sz="1600" dirty="0" err="1">
                <a:solidFill>
                  <a:schemeClr val="tx1"/>
                </a:solidFill>
              </a:rPr>
              <a:t>Pleebo</a:t>
            </a:r>
            <a:r>
              <a:rPr lang="en-US" sz="1600" dirty="0">
                <a:solidFill>
                  <a:schemeClr val="tx1"/>
                </a:solidFill>
              </a:rPr>
              <a:t> (118%), and Radio </a:t>
            </a:r>
            <a:r>
              <a:rPr lang="en-US" sz="1600" dirty="0" err="1">
                <a:solidFill>
                  <a:schemeClr val="tx1"/>
                </a:solidFill>
              </a:rPr>
              <a:t>Nimba</a:t>
            </a:r>
            <a:r>
              <a:rPr lang="en-US" sz="1600" dirty="0">
                <a:solidFill>
                  <a:schemeClr val="tx1"/>
                </a:solidFill>
              </a:rPr>
              <a:t> (113%).</a:t>
            </a:r>
            <a:endParaRPr kumimoji="0" lang="en-US" sz="1600" b="0" i="0" u="none" strike="noStrike" kern="1200" cap="none" spc="0" normalizeH="0" baseline="0" noProof="0" dirty="0">
              <a:ln>
                <a:noFill/>
              </a:ln>
              <a:solidFill>
                <a:schemeClr val="tx1"/>
              </a:solidFill>
              <a:effectLst/>
              <a:uLnTx/>
              <a:uFillTx/>
              <a:ea typeface="+mn-ea"/>
              <a:cs typeface="+mn-cs"/>
            </a:endParaRPr>
          </a:p>
        </p:txBody>
      </p:sp>
      <p:sp>
        <p:nvSpPr>
          <p:cNvPr id="5" name="TextBox 4">
            <a:extLst>
              <a:ext uri="{FF2B5EF4-FFF2-40B4-BE49-F238E27FC236}">
                <a16:creationId xmlns:a16="http://schemas.microsoft.com/office/drawing/2014/main" id="{0D24E18E-9217-45E8-4EFA-7CBF30795EAB}"/>
              </a:ext>
            </a:extLst>
          </p:cNvPr>
          <p:cNvSpPr txBox="1"/>
          <p:nvPr/>
        </p:nvSpPr>
        <p:spPr>
          <a:xfrm>
            <a:off x="0" y="603283"/>
            <a:ext cx="210589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65000"/>
                  </a:prstClr>
                </a:solidFill>
                <a:effectLst/>
                <a:uLnTx/>
                <a:uFillTx/>
                <a:latin typeface="Calibri" panose="020F0502020204030204"/>
                <a:ea typeface="+mn-ea"/>
                <a:cs typeface="Calibri" panose="020F0502020204030204" pitchFamily="34" charset="0"/>
              </a:rPr>
              <a:t>August 2024</a:t>
            </a:r>
          </a:p>
        </p:txBody>
      </p:sp>
    </p:spTree>
    <p:extLst>
      <p:ext uri="{BB962C8B-B14F-4D97-AF65-F5344CB8AC3E}">
        <p14:creationId xmlns:p14="http://schemas.microsoft.com/office/powerpoint/2010/main" val="2088718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a:xfrm>
            <a:off x="1193481" y="1621484"/>
            <a:ext cx="8004438" cy="4607865"/>
          </a:xfrm>
          <a:prstGeom prst="round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2"/>
          <a:stretch>
            <a:fillRect/>
          </a:stretch>
        </p:blipFill>
        <p:spPr>
          <a:xfrm>
            <a:off x="2406395" y="1740341"/>
            <a:ext cx="1301167" cy="1301167"/>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6332" y="2140794"/>
            <a:ext cx="691998" cy="691998"/>
          </a:xfrm>
          <a:prstGeom prst="rect">
            <a:avLst/>
          </a:prstGeom>
        </p:spPr>
      </p:pic>
      <p:pic>
        <p:nvPicPr>
          <p:cNvPr id="3" name="Picture 2"/>
          <p:cNvPicPr>
            <a:picLocks noChangeAspect="1"/>
          </p:cNvPicPr>
          <p:nvPr/>
        </p:nvPicPr>
        <p:blipFill>
          <a:blip r:embed="rId4"/>
          <a:stretch>
            <a:fillRect/>
          </a:stretch>
        </p:blipFill>
        <p:spPr>
          <a:xfrm>
            <a:off x="6419583" y="1740341"/>
            <a:ext cx="1306925" cy="1301167"/>
          </a:xfrm>
          <a:prstGeom prst="rect">
            <a:avLst/>
          </a:prstGeom>
        </p:spPr>
      </p:pic>
      <p:pic>
        <p:nvPicPr>
          <p:cNvPr id="17" name="Picture 16"/>
          <p:cNvPicPr>
            <a:picLocks noChangeAspect="1"/>
          </p:cNvPicPr>
          <p:nvPr/>
        </p:nvPicPr>
        <p:blipFill>
          <a:blip r:embed="rId4"/>
          <a:stretch>
            <a:fillRect/>
          </a:stretch>
        </p:blipFill>
        <p:spPr>
          <a:xfrm>
            <a:off x="6517636" y="4005253"/>
            <a:ext cx="1306925" cy="1301167"/>
          </a:xfrm>
          <a:prstGeom prst="rect">
            <a:avLst/>
          </a:prstGeom>
        </p:spPr>
      </p:pic>
      <p:pic>
        <p:nvPicPr>
          <p:cNvPr id="18" name="Picture 17"/>
          <p:cNvPicPr>
            <a:picLocks noChangeAspect="1"/>
          </p:cNvPicPr>
          <p:nvPr/>
        </p:nvPicPr>
        <p:blipFill>
          <a:blip r:embed="rId4"/>
          <a:stretch>
            <a:fillRect/>
          </a:stretch>
        </p:blipFill>
        <p:spPr>
          <a:xfrm>
            <a:off x="2406395" y="4150235"/>
            <a:ext cx="1306925" cy="1301167"/>
          </a:xfrm>
          <a:prstGeom prst="rect">
            <a:avLst/>
          </a:prstGeom>
        </p:spPr>
      </p:pic>
      <p:pic>
        <p:nvPicPr>
          <p:cNvPr id="19" name="Picture 8" descr="http://www.mosio.com/mobileanswers/wp-content/uploads/2009/09/SMS_Feedback_Icon2-198x300.jpg"/>
          <p:cNvPicPr>
            <a:picLocks noChangeAspect="1" noChangeArrowheads="1"/>
          </p:cNvPicPr>
          <p:nvPr/>
        </p:nvPicPr>
        <p:blipFill>
          <a:blip r:embed="rId5" cstate="print">
            <a:clrChange>
              <a:clrFrom>
                <a:srgbClr val="FFFFFF"/>
              </a:clrFrom>
              <a:clrTo>
                <a:srgbClr val="FFFFFF">
                  <a:alpha val="0"/>
                </a:srgbClr>
              </a:clrTo>
            </a:clrChange>
            <a:biLevel thresh="75000"/>
            <a:extLst>
              <a:ext uri="{28A0092B-C50C-407E-A947-70E740481C1C}">
                <a14:useLocalDpi xmlns:a14="http://schemas.microsoft.com/office/drawing/2010/main" val="0"/>
              </a:ext>
            </a:extLst>
          </a:blip>
          <a:srcRect/>
          <a:stretch>
            <a:fillRect/>
          </a:stretch>
        </p:blipFill>
        <p:spPr bwMode="auto">
          <a:xfrm>
            <a:off x="6822050" y="2099849"/>
            <a:ext cx="469002" cy="71060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6"/>
          <a:stretch>
            <a:fillRect/>
          </a:stretch>
        </p:blipFill>
        <p:spPr>
          <a:xfrm>
            <a:off x="8724496" y="219201"/>
            <a:ext cx="2936262" cy="2936262"/>
          </a:xfrm>
          <a:prstGeom prst="rect">
            <a:avLst/>
          </a:prstGeom>
        </p:spPr>
      </p:pic>
      <p:pic>
        <p:nvPicPr>
          <p:cNvPr id="22" name="Picture 21"/>
          <p:cNvPicPr>
            <a:picLocks noChangeAspect="1"/>
          </p:cNvPicPr>
          <p:nvPr/>
        </p:nvPicPr>
        <p:blipFill>
          <a:blip r:embed="rId7"/>
          <a:stretch>
            <a:fillRect/>
          </a:stretch>
        </p:blipFill>
        <p:spPr>
          <a:xfrm>
            <a:off x="9825922" y="964028"/>
            <a:ext cx="1412655" cy="1557034"/>
          </a:xfrm>
          <a:prstGeom prst="rect">
            <a:avLst/>
          </a:prstGeom>
        </p:spPr>
      </p:pic>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87190" y="4375859"/>
            <a:ext cx="608934" cy="608934"/>
          </a:xfrm>
          <a:prstGeom prst="rect">
            <a:avLst/>
          </a:prstGeom>
        </p:spPr>
      </p:pic>
      <p:pic>
        <p:nvPicPr>
          <p:cNvPr id="24" name="Picture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48059" y="4471161"/>
            <a:ext cx="655851" cy="655851"/>
          </a:xfrm>
          <a:prstGeom prst="rect">
            <a:avLst/>
          </a:prstGeom>
        </p:spPr>
      </p:pic>
      <p:sp>
        <p:nvSpPr>
          <p:cNvPr id="25" name="Rounded Rectangle 24"/>
          <p:cNvSpPr/>
          <p:nvPr/>
        </p:nvSpPr>
        <p:spPr>
          <a:xfrm>
            <a:off x="1396480" y="2724866"/>
            <a:ext cx="3298180" cy="13575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Overnight media data</a:t>
            </a:r>
          </a:p>
        </p:txBody>
      </p:sp>
      <p:sp>
        <p:nvSpPr>
          <p:cNvPr id="26" name="Rounded Rectangle 25"/>
          <p:cNvSpPr/>
          <p:nvPr/>
        </p:nvSpPr>
        <p:spPr>
          <a:xfrm>
            <a:off x="5347923" y="2717655"/>
            <a:ext cx="3298180" cy="13575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SMS surveys capture individual behavior</a:t>
            </a:r>
          </a:p>
        </p:txBody>
      </p:sp>
      <p:sp>
        <p:nvSpPr>
          <p:cNvPr id="27" name="Rounded Rectangle 26"/>
          <p:cNvSpPr/>
          <p:nvPr/>
        </p:nvSpPr>
        <p:spPr>
          <a:xfrm>
            <a:off x="1386034" y="5105851"/>
            <a:ext cx="3389202" cy="13575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4 hour recall is most accurate in the market</a:t>
            </a:r>
          </a:p>
        </p:txBody>
      </p:sp>
      <p:sp>
        <p:nvSpPr>
          <p:cNvPr id="29" name="Rounded Rectangle 28"/>
          <p:cNvSpPr/>
          <p:nvPr/>
        </p:nvSpPr>
        <p:spPr>
          <a:xfrm>
            <a:off x="5539102" y="5140018"/>
            <a:ext cx="3503900" cy="117872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Real time Data to track ratings, market share, and audience</a:t>
            </a:r>
          </a:p>
        </p:txBody>
      </p:sp>
      <p:sp>
        <p:nvSpPr>
          <p:cNvPr id="31" name="TextBox 30"/>
          <p:cNvSpPr txBox="1"/>
          <p:nvPr/>
        </p:nvSpPr>
        <p:spPr>
          <a:xfrm>
            <a:off x="385958" y="706693"/>
            <a:ext cx="8617404"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lumMod val="75000"/>
                    <a:lumOff val="25000"/>
                  </a:prstClr>
                </a:solidFill>
                <a:effectLst/>
                <a:uLnTx/>
                <a:uFillTx/>
                <a:latin typeface="Open Sans" panose="020B0606030504020204" pitchFamily="34" charset="0"/>
                <a:ea typeface="Open Sans" panose="020B0606030504020204" pitchFamily="34" charset="0"/>
                <a:cs typeface="Open Sans" panose="020B0606030504020204" pitchFamily="34" charset="0"/>
              </a:rPr>
              <a:t>GeoPoll </a:t>
            </a:r>
            <a:r>
              <a:rPr kumimoji="0" lang="en-US" sz="4400" b="1" i="0" u="none" strike="noStrike" kern="1200" cap="none" spc="0" normalizeH="0" baseline="0" noProof="0" dirty="0">
                <a:ln>
                  <a:noFill/>
                </a:ln>
                <a:solidFill>
                  <a:srgbClr val="449BB9"/>
                </a:solidFill>
                <a:effectLst/>
                <a:uLnTx/>
                <a:uFillTx/>
                <a:latin typeface="Open Sans" panose="020B0606030504020204" pitchFamily="34" charset="0"/>
                <a:ea typeface="Open Sans" panose="020B0606030504020204" pitchFamily="34" charset="0"/>
                <a:cs typeface="Open Sans" panose="020B0606030504020204" pitchFamily="34" charset="0"/>
              </a:rPr>
              <a:t>Media Measurement</a:t>
            </a:r>
            <a:endParaRPr kumimoji="0" lang="en-US" sz="4400" b="0" i="0" u="none" strike="noStrike" kern="1200" cap="none" spc="0" normalizeH="0" baseline="0" noProof="0" dirty="0">
              <a:ln>
                <a:noFill/>
              </a:ln>
              <a:solidFill>
                <a:prstClr val="black">
                  <a:lumMod val="75000"/>
                  <a:lumOff val="2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963384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3DD427-89FA-2848-9F2F-4E8EBDE88559}"/>
              </a:ext>
            </a:extLst>
          </p:cNvPr>
          <p:cNvSpPr>
            <a:spLocks noGrp="1"/>
          </p:cNvSpPr>
          <p:nvPr>
            <p:ph type="title"/>
          </p:nvPr>
        </p:nvSpPr>
        <p:spPr>
          <a:xfrm>
            <a:off x="0" y="-1"/>
            <a:ext cx="12191999" cy="537457"/>
          </a:xfrm>
          <a:noFill/>
        </p:spPr>
        <p:txBody>
          <a:bodyPr>
            <a:noAutofit/>
          </a:bodyPr>
          <a:lstStyle/>
          <a:p>
            <a:r>
              <a:rPr lang="en-US" sz="2800" dirty="0">
                <a:latin typeface="+mn-lt"/>
              </a:rPr>
              <a:t>Radio Ratings – Demographic Crosstabs</a:t>
            </a:r>
          </a:p>
        </p:txBody>
      </p:sp>
      <p:sp>
        <p:nvSpPr>
          <p:cNvPr id="9" name="Content Placeholder 4">
            <a:extLst>
              <a:ext uri="{FF2B5EF4-FFF2-40B4-BE49-F238E27FC236}">
                <a16:creationId xmlns:a16="http://schemas.microsoft.com/office/drawing/2014/main" id="{1ADC8D89-7ADC-4809-9421-90601BB83A09}"/>
              </a:ext>
            </a:extLst>
          </p:cNvPr>
          <p:cNvSpPr txBox="1">
            <a:spLocks/>
          </p:cNvSpPr>
          <p:nvPr/>
        </p:nvSpPr>
        <p:spPr>
          <a:xfrm>
            <a:off x="325579" y="999184"/>
            <a:ext cx="11540837" cy="665977"/>
          </a:xfrm>
          <a:prstGeom prst="rect">
            <a:avLst/>
          </a:prstGeom>
        </p:spPr>
        <p:txBody>
          <a:bodyPr vert="horz" lIns="91440" tIns="45720" rIns="91440" bIns="45720" rtlCol="0">
            <a:noAutofit/>
          </a:bodyPr>
          <a:lstStyle>
            <a:lvl1pPr marL="228543" indent="-228543" algn="l" defTabSz="914172"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629" indent="-228543" algn="l" defTabSz="914172"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2715" indent="-228543" algn="l" defTabSz="914172" rtl="0" eaLnBrk="1" latinLnBrk="0" hangingPunct="1">
              <a:lnSpc>
                <a:spcPct val="90000"/>
              </a:lnSpc>
              <a:spcBef>
                <a:spcPts val="500"/>
              </a:spcBef>
              <a:buFont typeface="Arial" panose="020B0604020202020204" pitchFamily="34" charset="0"/>
              <a:buChar char="•"/>
              <a:defRPr sz="2000" i="1" kern="1200">
                <a:solidFill>
                  <a:schemeClr val="tx2"/>
                </a:solidFill>
                <a:latin typeface="+mn-lt"/>
                <a:ea typeface="+mn-ea"/>
                <a:cs typeface="+mn-cs"/>
              </a:defRPr>
            </a:lvl3pPr>
            <a:lvl4pPr marL="1599800" indent="-228543" algn="l" defTabSz="914172"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6886" indent="-228543" algn="l" defTabSz="914172" rtl="0" eaLnBrk="1" latinLnBrk="0" hangingPunct="1">
              <a:lnSpc>
                <a:spcPct val="90000"/>
              </a:lnSpc>
              <a:spcBef>
                <a:spcPts val="500"/>
              </a:spcBef>
              <a:buFont typeface="Arial" panose="020B0604020202020204" pitchFamily="34" charset="0"/>
              <a:buChar char="•"/>
              <a:defRPr sz="1800" i="1" kern="1200">
                <a:solidFill>
                  <a:schemeClr val="tx2"/>
                </a:solidFill>
                <a:latin typeface="+mn-lt"/>
                <a:ea typeface="+mn-ea"/>
                <a:cs typeface="+mn-cs"/>
              </a:defRPr>
            </a:lvl5pPr>
            <a:lvl6pPr marL="2513972"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172"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chemeClr val="tx1"/>
                </a:solidFill>
                <a:effectLst/>
                <a:uLnTx/>
                <a:uFillTx/>
                <a:ea typeface="+mn-ea"/>
                <a:cs typeface="+mn-cs"/>
              </a:rPr>
              <a:t>Spoon FM has considerably higher ratings for men age 18-30 as compared to age 30+. Both ECOWAS and Truth radio have significantly higher ratings for women age 30+ compared to 18-30. This holds for males listening to Truth as well. Kool FM has much higher listenership for younger audiences.</a:t>
            </a:r>
          </a:p>
        </p:txBody>
      </p:sp>
      <p:sp>
        <p:nvSpPr>
          <p:cNvPr id="10" name="TextBox 9">
            <a:extLst>
              <a:ext uri="{FF2B5EF4-FFF2-40B4-BE49-F238E27FC236}">
                <a16:creationId xmlns:a16="http://schemas.microsoft.com/office/drawing/2014/main" id="{F335B6EF-7293-47DA-A8A5-4F520A94BF31}"/>
              </a:ext>
            </a:extLst>
          </p:cNvPr>
          <p:cNvSpPr txBox="1"/>
          <p:nvPr/>
        </p:nvSpPr>
        <p:spPr>
          <a:xfrm>
            <a:off x="0" y="603283"/>
            <a:ext cx="210589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65000"/>
                  </a:prstClr>
                </a:solidFill>
                <a:effectLst/>
                <a:uLnTx/>
                <a:uFillTx/>
                <a:latin typeface="Calibri" panose="020F0502020204030204"/>
                <a:ea typeface="+mn-ea"/>
                <a:cs typeface="Calibri" panose="020F0502020204030204" pitchFamily="34" charset="0"/>
              </a:rPr>
              <a:t>August 2024</a:t>
            </a:r>
          </a:p>
        </p:txBody>
      </p:sp>
      <p:graphicFrame>
        <p:nvGraphicFramePr>
          <p:cNvPr id="5" name="Chart 4">
            <a:extLst>
              <a:ext uri="{FF2B5EF4-FFF2-40B4-BE49-F238E27FC236}">
                <a16:creationId xmlns:a16="http://schemas.microsoft.com/office/drawing/2014/main" id="{B5C35C00-4BBE-D4F4-C408-9FF9F5BC64D7}"/>
              </a:ext>
            </a:extLst>
          </p:cNvPr>
          <p:cNvGraphicFramePr/>
          <p:nvPr>
            <p:extLst>
              <p:ext uri="{D42A27DB-BD31-4B8C-83A1-F6EECF244321}">
                <p14:modId xmlns:p14="http://schemas.microsoft.com/office/powerpoint/2010/main" val="1484542672"/>
              </p:ext>
            </p:extLst>
          </p:nvPr>
        </p:nvGraphicFramePr>
        <p:xfrm>
          <a:off x="639508" y="1950641"/>
          <a:ext cx="10912980" cy="44185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926351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2DC6430A-E094-477F-9635-742726B24C55}"/>
              </a:ext>
            </a:extLst>
          </p:cNvPr>
          <p:cNvSpPr>
            <a:spLocks noGrp="1"/>
          </p:cNvSpPr>
          <p:nvPr>
            <p:ph type="title"/>
          </p:nvPr>
        </p:nvSpPr>
        <p:spPr>
          <a:xfrm>
            <a:off x="0" y="0"/>
            <a:ext cx="12191999" cy="499841"/>
          </a:xfrm>
          <a:noFill/>
        </p:spPr>
        <p:txBody>
          <a:bodyPr>
            <a:normAutofit/>
          </a:bodyPr>
          <a:lstStyle/>
          <a:p>
            <a:r>
              <a:rPr lang="en-US" sz="2800" dirty="0">
                <a:latin typeface="+mn-lt"/>
              </a:rPr>
              <a:t>Radio – Average Audience by Topography</a:t>
            </a:r>
          </a:p>
        </p:txBody>
      </p:sp>
      <p:graphicFrame>
        <p:nvGraphicFramePr>
          <p:cNvPr id="6" name="Chart 5">
            <a:extLst>
              <a:ext uri="{FF2B5EF4-FFF2-40B4-BE49-F238E27FC236}">
                <a16:creationId xmlns:a16="http://schemas.microsoft.com/office/drawing/2014/main" id="{1D729C36-96DC-4278-A47C-A8FBF7F95917}"/>
              </a:ext>
            </a:extLst>
          </p:cNvPr>
          <p:cNvGraphicFramePr>
            <a:graphicFrameLocks/>
          </p:cNvGraphicFramePr>
          <p:nvPr>
            <p:extLst>
              <p:ext uri="{D42A27DB-BD31-4B8C-83A1-F6EECF244321}">
                <p14:modId xmlns:p14="http://schemas.microsoft.com/office/powerpoint/2010/main" val="1042724551"/>
              </p:ext>
            </p:extLst>
          </p:nvPr>
        </p:nvGraphicFramePr>
        <p:xfrm>
          <a:off x="-90058" y="1337512"/>
          <a:ext cx="4253343" cy="412556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C2ADD128-BDAD-4A0A-8498-569B6B5E82C7}"/>
              </a:ext>
            </a:extLst>
          </p:cNvPr>
          <p:cNvSpPr txBox="1"/>
          <p:nvPr/>
        </p:nvSpPr>
        <p:spPr>
          <a:xfrm>
            <a:off x="-34641" y="793151"/>
            <a:ext cx="4003969" cy="369332"/>
          </a:xfrm>
          <a:prstGeom prst="rect">
            <a:avLst/>
          </a:prstGeom>
          <a:noFill/>
        </p:spPr>
        <p:txBody>
          <a:bodyPr wrap="square" rtlCol="0">
            <a:spAutoFit/>
          </a:bodyPr>
          <a:lstStyle/>
          <a:p>
            <a:pPr algn="ctr"/>
            <a:r>
              <a:rPr lang="en-US" b="1" dirty="0" err="1">
                <a:solidFill>
                  <a:srgbClr val="000000"/>
                </a:solidFill>
              </a:rPr>
              <a:t>Bomi</a:t>
            </a:r>
            <a:endParaRPr lang="en-US" b="1" dirty="0">
              <a:solidFill>
                <a:srgbClr val="000000"/>
              </a:solidFill>
            </a:endParaRPr>
          </a:p>
        </p:txBody>
      </p:sp>
      <p:graphicFrame>
        <p:nvGraphicFramePr>
          <p:cNvPr id="8" name="Chart 7">
            <a:extLst>
              <a:ext uri="{FF2B5EF4-FFF2-40B4-BE49-F238E27FC236}">
                <a16:creationId xmlns:a16="http://schemas.microsoft.com/office/drawing/2014/main" id="{E0E33ADE-FB01-4B4E-B805-BC89CD5A660D}"/>
              </a:ext>
            </a:extLst>
          </p:cNvPr>
          <p:cNvGraphicFramePr>
            <a:graphicFrameLocks/>
          </p:cNvGraphicFramePr>
          <p:nvPr>
            <p:extLst>
              <p:ext uri="{D42A27DB-BD31-4B8C-83A1-F6EECF244321}">
                <p14:modId xmlns:p14="http://schemas.microsoft.com/office/powerpoint/2010/main" val="506818198"/>
              </p:ext>
            </p:extLst>
          </p:nvPr>
        </p:nvGraphicFramePr>
        <p:xfrm>
          <a:off x="4077590" y="1348252"/>
          <a:ext cx="4253343" cy="4125568"/>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1A58FEFB-A147-4ACF-8D40-B5D3773E7588}"/>
              </a:ext>
            </a:extLst>
          </p:cNvPr>
          <p:cNvSpPr txBox="1"/>
          <p:nvPr/>
        </p:nvSpPr>
        <p:spPr>
          <a:xfrm>
            <a:off x="4024745" y="811747"/>
            <a:ext cx="4003969" cy="369332"/>
          </a:xfrm>
          <a:prstGeom prst="rect">
            <a:avLst/>
          </a:prstGeom>
          <a:noFill/>
        </p:spPr>
        <p:txBody>
          <a:bodyPr wrap="square" rtlCol="0">
            <a:spAutoFit/>
          </a:bodyPr>
          <a:lstStyle/>
          <a:p>
            <a:pPr algn="ctr"/>
            <a:r>
              <a:rPr lang="en-US" b="1" dirty="0">
                <a:solidFill>
                  <a:srgbClr val="000000"/>
                </a:solidFill>
              </a:rPr>
              <a:t>Bong</a:t>
            </a:r>
          </a:p>
        </p:txBody>
      </p:sp>
      <p:sp>
        <p:nvSpPr>
          <p:cNvPr id="15" name="Rectangle 14">
            <a:extLst>
              <a:ext uri="{FF2B5EF4-FFF2-40B4-BE49-F238E27FC236}">
                <a16:creationId xmlns:a16="http://schemas.microsoft.com/office/drawing/2014/main" id="{EE0AFF6C-8083-49C6-8C01-611DF82FA874}"/>
              </a:ext>
            </a:extLst>
          </p:cNvPr>
          <p:cNvSpPr/>
          <p:nvPr/>
        </p:nvSpPr>
        <p:spPr>
          <a:xfrm>
            <a:off x="0" y="5720861"/>
            <a:ext cx="1087029" cy="369332"/>
          </a:xfrm>
          <a:prstGeom prst="rect">
            <a:avLst/>
          </a:prstGeom>
        </p:spPr>
        <p:txBody>
          <a:bodyPr wrap="none">
            <a:spAutoFit/>
          </a:bodyPr>
          <a:lstStyle/>
          <a:p>
            <a:r>
              <a:rPr lang="en-US" b="1" dirty="0">
                <a:solidFill>
                  <a:srgbClr val="000000"/>
                </a:solidFill>
                <a:latin typeface="Calibri" panose="020F0502020204030204" pitchFamily="34" charset="0"/>
              </a:rPr>
              <a:t>Universe:</a:t>
            </a:r>
            <a:endParaRPr lang="en-US" dirty="0"/>
          </a:p>
        </p:txBody>
      </p:sp>
      <p:sp>
        <p:nvSpPr>
          <p:cNvPr id="16" name="Rectangle 15">
            <a:extLst>
              <a:ext uri="{FF2B5EF4-FFF2-40B4-BE49-F238E27FC236}">
                <a16:creationId xmlns:a16="http://schemas.microsoft.com/office/drawing/2014/main" id="{ECE58012-2310-4671-AAF9-A704ABE193EB}"/>
              </a:ext>
            </a:extLst>
          </p:cNvPr>
          <p:cNvSpPr/>
          <p:nvPr/>
        </p:nvSpPr>
        <p:spPr>
          <a:xfrm>
            <a:off x="1161411" y="5721893"/>
            <a:ext cx="1103187" cy="369332"/>
          </a:xfrm>
          <a:prstGeom prst="rect">
            <a:avLst/>
          </a:prstGeom>
          <a:ln>
            <a:solidFill>
              <a:schemeClr val="bg2">
                <a:lumMod val="10000"/>
              </a:schemeClr>
            </a:solidFill>
          </a:ln>
        </p:spPr>
        <p:txBody>
          <a:bodyPr wrap="none">
            <a:spAutoFit/>
          </a:bodyPr>
          <a:lstStyle/>
          <a:p>
            <a:r>
              <a:rPr lang="en-US" sz="1800" b="0" i="0" u="none" strike="noStrike" dirty="0">
                <a:solidFill>
                  <a:srgbClr val="000000"/>
                </a:solidFill>
                <a:effectLst/>
                <a:latin typeface="Calibri" panose="020F0502020204030204" pitchFamily="34" charset="0"/>
              </a:rPr>
              <a:t>   126</a:t>
            </a:r>
            <a:r>
              <a:rPr lang="en-US" dirty="0">
                <a:solidFill>
                  <a:srgbClr val="000000"/>
                </a:solidFill>
                <a:latin typeface="Calibri" panose="020F0502020204030204" pitchFamily="34" charset="0"/>
              </a:rPr>
              <a:t>,000</a:t>
            </a:r>
            <a:endParaRPr lang="en-US" dirty="0">
              <a:solidFill>
                <a:schemeClr val="tx2">
                  <a:lumMod val="50000"/>
                </a:schemeClr>
              </a:solidFill>
            </a:endParaRPr>
          </a:p>
        </p:txBody>
      </p:sp>
      <p:sp>
        <p:nvSpPr>
          <p:cNvPr id="17" name="Rectangle 16">
            <a:extLst>
              <a:ext uri="{FF2B5EF4-FFF2-40B4-BE49-F238E27FC236}">
                <a16:creationId xmlns:a16="http://schemas.microsoft.com/office/drawing/2014/main" id="{2CD1A268-AAB4-4284-BE6A-4E254F3EA8FE}"/>
              </a:ext>
            </a:extLst>
          </p:cNvPr>
          <p:cNvSpPr/>
          <p:nvPr/>
        </p:nvSpPr>
        <p:spPr>
          <a:xfrm>
            <a:off x="5477920" y="5640199"/>
            <a:ext cx="1261884" cy="369332"/>
          </a:xfrm>
          <a:prstGeom prst="rect">
            <a:avLst/>
          </a:prstGeom>
          <a:ln>
            <a:solidFill>
              <a:schemeClr val="bg2">
                <a:lumMod val="10000"/>
              </a:schemeClr>
            </a:solidFill>
          </a:ln>
        </p:spPr>
        <p:txBody>
          <a:bodyPr wrap="none">
            <a:spAutoFit/>
          </a:bodyPr>
          <a:lstStyle/>
          <a:p>
            <a:r>
              <a:rPr lang="en-US" dirty="0">
                <a:solidFill>
                  <a:schemeClr val="tx2">
                    <a:lumMod val="50000"/>
                  </a:schemeClr>
                </a:solidFill>
                <a:latin typeface="Calibri" panose="020F0502020204030204" pitchFamily="34" charset="0"/>
              </a:rPr>
              <a:t> </a:t>
            </a:r>
            <a:r>
              <a:rPr lang="en-GB" dirty="0">
                <a:solidFill>
                  <a:schemeClr val="tx2">
                    <a:lumMod val="50000"/>
                  </a:schemeClr>
                </a:solidFill>
              </a:rPr>
              <a:t> </a:t>
            </a:r>
            <a:r>
              <a:rPr lang="en-US" sz="1800" b="0" i="0" u="none" strike="noStrike" dirty="0">
                <a:solidFill>
                  <a:srgbClr val="000000"/>
                </a:solidFill>
                <a:effectLst/>
                <a:latin typeface="Calibri" panose="020F0502020204030204" pitchFamily="34" charset="0"/>
              </a:rPr>
              <a:t>   401,000</a:t>
            </a:r>
            <a:r>
              <a:rPr lang="en-GB" dirty="0">
                <a:solidFill>
                  <a:schemeClr val="tx2">
                    <a:lumMod val="50000"/>
                  </a:schemeClr>
                </a:solidFill>
              </a:rPr>
              <a:t> </a:t>
            </a:r>
            <a:endParaRPr lang="en-US" dirty="0">
              <a:solidFill>
                <a:schemeClr val="tx2">
                  <a:lumMod val="50000"/>
                </a:schemeClr>
              </a:solidFill>
            </a:endParaRPr>
          </a:p>
        </p:txBody>
      </p:sp>
      <p:graphicFrame>
        <p:nvGraphicFramePr>
          <p:cNvPr id="18" name="Chart 17">
            <a:extLst>
              <a:ext uri="{FF2B5EF4-FFF2-40B4-BE49-F238E27FC236}">
                <a16:creationId xmlns:a16="http://schemas.microsoft.com/office/drawing/2014/main" id="{648492F8-A4EC-4682-8778-0783BFD49FF3}"/>
              </a:ext>
            </a:extLst>
          </p:cNvPr>
          <p:cNvGraphicFramePr>
            <a:graphicFrameLocks/>
          </p:cNvGraphicFramePr>
          <p:nvPr>
            <p:extLst>
              <p:ext uri="{D42A27DB-BD31-4B8C-83A1-F6EECF244321}">
                <p14:modId xmlns:p14="http://schemas.microsoft.com/office/powerpoint/2010/main" val="2875098534"/>
              </p:ext>
            </p:extLst>
          </p:nvPr>
        </p:nvGraphicFramePr>
        <p:xfrm>
          <a:off x="8028714" y="1327875"/>
          <a:ext cx="4163285" cy="4125568"/>
        </p:xfrm>
        <a:graphic>
          <a:graphicData uri="http://schemas.openxmlformats.org/drawingml/2006/chart">
            <c:chart xmlns:c="http://schemas.openxmlformats.org/drawingml/2006/chart" xmlns:r="http://schemas.openxmlformats.org/officeDocument/2006/relationships" r:id="rId4"/>
          </a:graphicData>
        </a:graphic>
      </p:graphicFrame>
      <p:sp>
        <p:nvSpPr>
          <p:cNvPr id="19" name="Rectangle 18">
            <a:extLst>
              <a:ext uri="{FF2B5EF4-FFF2-40B4-BE49-F238E27FC236}">
                <a16:creationId xmlns:a16="http://schemas.microsoft.com/office/drawing/2014/main" id="{192FFDAE-6FE0-4A5C-8B19-6950FF0F26BA}"/>
              </a:ext>
            </a:extLst>
          </p:cNvPr>
          <p:cNvSpPr/>
          <p:nvPr/>
        </p:nvSpPr>
        <p:spPr>
          <a:xfrm>
            <a:off x="9830384" y="5639167"/>
            <a:ext cx="986167" cy="369332"/>
          </a:xfrm>
          <a:prstGeom prst="rect">
            <a:avLst/>
          </a:prstGeom>
          <a:ln>
            <a:solidFill>
              <a:schemeClr val="bg2">
                <a:lumMod val="10000"/>
              </a:schemeClr>
            </a:solidFill>
          </a:ln>
        </p:spPr>
        <p:txBody>
          <a:bodyPr wrap="none">
            <a:spAutoFit/>
          </a:bodyPr>
          <a:lstStyle/>
          <a:p>
            <a:r>
              <a:rPr lang="en-US" sz="1800" b="0" i="0" u="none" strike="noStrike" dirty="0">
                <a:solidFill>
                  <a:srgbClr val="000000"/>
                </a:solidFill>
                <a:effectLst/>
                <a:latin typeface="Calibri" panose="020F0502020204030204" pitchFamily="34" charset="0"/>
              </a:rPr>
              <a:t>   28,000</a:t>
            </a:r>
            <a:endParaRPr lang="en-US" dirty="0">
              <a:solidFill>
                <a:schemeClr val="tx2">
                  <a:lumMod val="50000"/>
                </a:schemeClr>
              </a:solidFill>
            </a:endParaRPr>
          </a:p>
        </p:txBody>
      </p:sp>
      <p:sp>
        <p:nvSpPr>
          <p:cNvPr id="20" name="TextBox 19">
            <a:extLst>
              <a:ext uri="{FF2B5EF4-FFF2-40B4-BE49-F238E27FC236}">
                <a16:creationId xmlns:a16="http://schemas.microsoft.com/office/drawing/2014/main" id="{FA31B4CD-5D1F-4149-9579-964489B4333C}"/>
              </a:ext>
            </a:extLst>
          </p:cNvPr>
          <p:cNvSpPr txBox="1"/>
          <p:nvPr/>
        </p:nvSpPr>
        <p:spPr>
          <a:xfrm>
            <a:off x="8610599" y="793933"/>
            <a:ext cx="4003969" cy="369332"/>
          </a:xfrm>
          <a:prstGeom prst="rect">
            <a:avLst/>
          </a:prstGeom>
          <a:noFill/>
        </p:spPr>
        <p:txBody>
          <a:bodyPr wrap="square" rtlCol="0">
            <a:spAutoFit/>
          </a:bodyPr>
          <a:lstStyle/>
          <a:p>
            <a:pPr algn="ctr"/>
            <a:r>
              <a:rPr lang="en-US" b="1" dirty="0" err="1">
                <a:solidFill>
                  <a:srgbClr val="000000"/>
                </a:solidFill>
              </a:rPr>
              <a:t>Gbarpolu</a:t>
            </a:r>
            <a:endParaRPr lang="en-US" b="1" dirty="0">
              <a:solidFill>
                <a:srgbClr val="000000"/>
              </a:solidFill>
            </a:endParaRPr>
          </a:p>
        </p:txBody>
      </p:sp>
      <p:sp>
        <p:nvSpPr>
          <p:cNvPr id="3" name="TextBox 2">
            <a:extLst>
              <a:ext uri="{FF2B5EF4-FFF2-40B4-BE49-F238E27FC236}">
                <a16:creationId xmlns:a16="http://schemas.microsoft.com/office/drawing/2014/main" id="{2C5012F1-CE98-224C-EE08-05F568B310CB}"/>
              </a:ext>
            </a:extLst>
          </p:cNvPr>
          <p:cNvSpPr txBox="1"/>
          <p:nvPr/>
        </p:nvSpPr>
        <p:spPr>
          <a:xfrm>
            <a:off x="0" y="603283"/>
            <a:ext cx="210589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65000"/>
                  </a:prstClr>
                </a:solidFill>
                <a:effectLst/>
                <a:uLnTx/>
                <a:uFillTx/>
                <a:latin typeface="Calibri" panose="020F0502020204030204"/>
                <a:ea typeface="+mn-ea"/>
                <a:cs typeface="Calibri" panose="020F0502020204030204" pitchFamily="34" charset="0"/>
              </a:rPr>
              <a:t>August 2024</a:t>
            </a:r>
          </a:p>
        </p:txBody>
      </p:sp>
    </p:spTree>
    <p:extLst>
      <p:ext uri="{BB962C8B-B14F-4D97-AF65-F5344CB8AC3E}">
        <p14:creationId xmlns:p14="http://schemas.microsoft.com/office/powerpoint/2010/main" val="11572312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2DC6430A-E094-477F-9635-742726B24C55}"/>
              </a:ext>
            </a:extLst>
          </p:cNvPr>
          <p:cNvSpPr>
            <a:spLocks noGrp="1"/>
          </p:cNvSpPr>
          <p:nvPr>
            <p:ph type="title"/>
          </p:nvPr>
        </p:nvSpPr>
        <p:spPr>
          <a:xfrm>
            <a:off x="0" y="0"/>
            <a:ext cx="12191999" cy="499841"/>
          </a:xfrm>
          <a:noFill/>
        </p:spPr>
        <p:txBody>
          <a:bodyPr>
            <a:normAutofit/>
          </a:bodyPr>
          <a:lstStyle/>
          <a:p>
            <a:r>
              <a:rPr lang="en-US" sz="2800" dirty="0">
                <a:latin typeface="+mn-lt"/>
              </a:rPr>
              <a:t>Radio – Average Audience by Topography</a:t>
            </a:r>
          </a:p>
        </p:txBody>
      </p:sp>
      <p:graphicFrame>
        <p:nvGraphicFramePr>
          <p:cNvPr id="6" name="Chart 5">
            <a:extLst>
              <a:ext uri="{FF2B5EF4-FFF2-40B4-BE49-F238E27FC236}">
                <a16:creationId xmlns:a16="http://schemas.microsoft.com/office/drawing/2014/main" id="{1D729C36-96DC-4278-A47C-A8FBF7F95917}"/>
              </a:ext>
            </a:extLst>
          </p:cNvPr>
          <p:cNvGraphicFramePr>
            <a:graphicFrameLocks/>
          </p:cNvGraphicFramePr>
          <p:nvPr>
            <p:extLst>
              <p:ext uri="{D42A27DB-BD31-4B8C-83A1-F6EECF244321}">
                <p14:modId xmlns:p14="http://schemas.microsoft.com/office/powerpoint/2010/main" val="1907117002"/>
              </p:ext>
            </p:extLst>
          </p:nvPr>
        </p:nvGraphicFramePr>
        <p:xfrm>
          <a:off x="0" y="1337512"/>
          <a:ext cx="4163285" cy="412556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C2ADD128-BDAD-4A0A-8498-569B6B5E82C7}"/>
              </a:ext>
            </a:extLst>
          </p:cNvPr>
          <p:cNvSpPr txBox="1"/>
          <p:nvPr/>
        </p:nvSpPr>
        <p:spPr>
          <a:xfrm>
            <a:off x="-34641" y="793151"/>
            <a:ext cx="4003969" cy="369332"/>
          </a:xfrm>
          <a:prstGeom prst="rect">
            <a:avLst/>
          </a:prstGeom>
          <a:noFill/>
        </p:spPr>
        <p:txBody>
          <a:bodyPr wrap="square" rtlCol="0">
            <a:spAutoFit/>
          </a:bodyPr>
          <a:lstStyle/>
          <a:p>
            <a:pPr algn="ctr"/>
            <a:r>
              <a:rPr lang="en-US" b="1" dirty="0">
                <a:solidFill>
                  <a:srgbClr val="000000"/>
                </a:solidFill>
              </a:rPr>
              <a:t>Grand </a:t>
            </a:r>
            <a:r>
              <a:rPr lang="en-US" b="1" dirty="0" err="1">
                <a:solidFill>
                  <a:srgbClr val="000000"/>
                </a:solidFill>
              </a:rPr>
              <a:t>Bassa</a:t>
            </a:r>
            <a:endParaRPr lang="en-US" b="1" dirty="0">
              <a:solidFill>
                <a:srgbClr val="000000"/>
              </a:solidFill>
            </a:endParaRPr>
          </a:p>
        </p:txBody>
      </p:sp>
      <p:graphicFrame>
        <p:nvGraphicFramePr>
          <p:cNvPr id="8" name="Chart 7">
            <a:extLst>
              <a:ext uri="{FF2B5EF4-FFF2-40B4-BE49-F238E27FC236}">
                <a16:creationId xmlns:a16="http://schemas.microsoft.com/office/drawing/2014/main" id="{E0E33ADE-FB01-4B4E-B805-BC89CD5A660D}"/>
              </a:ext>
            </a:extLst>
          </p:cNvPr>
          <p:cNvGraphicFramePr>
            <a:graphicFrameLocks/>
          </p:cNvGraphicFramePr>
          <p:nvPr>
            <p:extLst>
              <p:ext uri="{D42A27DB-BD31-4B8C-83A1-F6EECF244321}">
                <p14:modId xmlns:p14="http://schemas.microsoft.com/office/powerpoint/2010/main" val="3998646518"/>
              </p:ext>
            </p:extLst>
          </p:nvPr>
        </p:nvGraphicFramePr>
        <p:xfrm>
          <a:off x="4077590" y="1348252"/>
          <a:ext cx="4253343" cy="4125568"/>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1A58FEFB-A147-4ACF-8D40-B5D3773E7588}"/>
              </a:ext>
            </a:extLst>
          </p:cNvPr>
          <p:cNvSpPr txBox="1"/>
          <p:nvPr/>
        </p:nvSpPr>
        <p:spPr>
          <a:xfrm>
            <a:off x="4024745" y="811747"/>
            <a:ext cx="4003969" cy="369332"/>
          </a:xfrm>
          <a:prstGeom prst="rect">
            <a:avLst/>
          </a:prstGeom>
          <a:noFill/>
        </p:spPr>
        <p:txBody>
          <a:bodyPr wrap="square" rtlCol="0">
            <a:spAutoFit/>
          </a:bodyPr>
          <a:lstStyle/>
          <a:p>
            <a:pPr algn="ctr"/>
            <a:r>
              <a:rPr lang="en-US" b="1" dirty="0">
                <a:solidFill>
                  <a:srgbClr val="000000"/>
                </a:solidFill>
              </a:rPr>
              <a:t>Grand Cape Mount</a:t>
            </a:r>
          </a:p>
        </p:txBody>
      </p:sp>
      <p:sp>
        <p:nvSpPr>
          <p:cNvPr id="15" name="Rectangle 14">
            <a:extLst>
              <a:ext uri="{FF2B5EF4-FFF2-40B4-BE49-F238E27FC236}">
                <a16:creationId xmlns:a16="http://schemas.microsoft.com/office/drawing/2014/main" id="{EE0AFF6C-8083-49C6-8C01-611DF82FA874}"/>
              </a:ext>
            </a:extLst>
          </p:cNvPr>
          <p:cNvSpPr/>
          <p:nvPr/>
        </p:nvSpPr>
        <p:spPr>
          <a:xfrm>
            <a:off x="0" y="5720861"/>
            <a:ext cx="1087029" cy="369332"/>
          </a:xfrm>
          <a:prstGeom prst="rect">
            <a:avLst/>
          </a:prstGeom>
        </p:spPr>
        <p:txBody>
          <a:bodyPr wrap="none">
            <a:spAutoFit/>
          </a:bodyPr>
          <a:lstStyle/>
          <a:p>
            <a:r>
              <a:rPr lang="en-US" b="1" dirty="0">
                <a:solidFill>
                  <a:srgbClr val="000000"/>
                </a:solidFill>
                <a:latin typeface="Calibri" panose="020F0502020204030204" pitchFamily="34" charset="0"/>
              </a:rPr>
              <a:t>Universe:</a:t>
            </a:r>
            <a:endParaRPr lang="en-US" dirty="0"/>
          </a:p>
        </p:txBody>
      </p:sp>
      <p:sp>
        <p:nvSpPr>
          <p:cNvPr id="16" name="Rectangle 15">
            <a:extLst>
              <a:ext uri="{FF2B5EF4-FFF2-40B4-BE49-F238E27FC236}">
                <a16:creationId xmlns:a16="http://schemas.microsoft.com/office/drawing/2014/main" id="{ECE58012-2310-4671-AAF9-A704ABE193EB}"/>
              </a:ext>
            </a:extLst>
          </p:cNvPr>
          <p:cNvSpPr/>
          <p:nvPr/>
        </p:nvSpPr>
        <p:spPr>
          <a:xfrm>
            <a:off x="1161411" y="5721893"/>
            <a:ext cx="1156086" cy="369332"/>
          </a:xfrm>
          <a:prstGeom prst="rect">
            <a:avLst/>
          </a:prstGeom>
          <a:ln>
            <a:solidFill>
              <a:schemeClr val="bg2">
                <a:lumMod val="10000"/>
              </a:schemeClr>
            </a:solidFill>
          </a:ln>
        </p:spPr>
        <p:txBody>
          <a:bodyPr wrap="none">
            <a:spAutoFit/>
          </a:bodyPr>
          <a:lstStyle/>
          <a:p>
            <a:r>
              <a:rPr lang="en-US" sz="1800" b="0" i="0" u="none" strike="noStrike" dirty="0">
                <a:solidFill>
                  <a:srgbClr val="000000"/>
                </a:solidFill>
                <a:effectLst/>
                <a:latin typeface="Calibri" panose="020F0502020204030204" pitchFamily="34" charset="0"/>
              </a:rPr>
              <a:t>    </a:t>
            </a:r>
            <a:r>
              <a:rPr lang="en-US" dirty="0">
                <a:solidFill>
                  <a:srgbClr val="000000"/>
                </a:solidFill>
                <a:latin typeface="Calibri" panose="020F0502020204030204" pitchFamily="34" charset="0"/>
              </a:rPr>
              <a:t>116</a:t>
            </a:r>
            <a:r>
              <a:rPr lang="en-US" sz="1800" b="0" i="0" u="none" strike="noStrike" dirty="0">
                <a:solidFill>
                  <a:srgbClr val="000000"/>
                </a:solidFill>
                <a:effectLst/>
                <a:latin typeface="Calibri" panose="020F0502020204030204" pitchFamily="34" charset="0"/>
              </a:rPr>
              <a:t>,000</a:t>
            </a:r>
            <a:endParaRPr lang="en-US" dirty="0">
              <a:solidFill>
                <a:schemeClr val="tx2">
                  <a:lumMod val="50000"/>
                </a:schemeClr>
              </a:solidFill>
            </a:endParaRPr>
          </a:p>
        </p:txBody>
      </p:sp>
      <p:sp>
        <p:nvSpPr>
          <p:cNvPr id="17" name="Rectangle 16">
            <a:extLst>
              <a:ext uri="{FF2B5EF4-FFF2-40B4-BE49-F238E27FC236}">
                <a16:creationId xmlns:a16="http://schemas.microsoft.com/office/drawing/2014/main" id="{2CD1A268-AAB4-4284-BE6A-4E254F3EA8FE}"/>
              </a:ext>
            </a:extLst>
          </p:cNvPr>
          <p:cNvSpPr/>
          <p:nvPr/>
        </p:nvSpPr>
        <p:spPr>
          <a:xfrm>
            <a:off x="5477920" y="5640199"/>
            <a:ext cx="1144865" cy="369332"/>
          </a:xfrm>
          <a:prstGeom prst="rect">
            <a:avLst/>
          </a:prstGeom>
          <a:ln>
            <a:solidFill>
              <a:schemeClr val="bg2">
                <a:lumMod val="10000"/>
              </a:schemeClr>
            </a:solidFill>
          </a:ln>
        </p:spPr>
        <p:txBody>
          <a:bodyPr wrap="none">
            <a:spAutoFit/>
          </a:bodyPr>
          <a:lstStyle/>
          <a:p>
            <a:r>
              <a:rPr lang="en-US" dirty="0">
                <a:solidFill>
                  <a:schemeClr val="tx2">
                    <a:lumMod val="50000"/>
                  </a:schemeClr>
                </a:solidFill>
                <a:latin typeface="Calibri" panose="020F0502020204030204" pitchFamily="34" charset="0"/>
              </a:rPr>
              <a:t> </a:t>
            </a:r>
            <a:r>
              <a:rPr lang="en-GB" dirty="0">
                <a:solidFill>
                  <a:schemeClr val="tx2">
                    <a:lumMod val="50000"/>
                  </a:schemeClr>
                </a:solidFill>
              </a:rPr>
              <a:t> </a:t>
            </a:r>
            <a:r>
              <a:rPr lang="en-US" sz="1800" b="0" i="0" u="none" strike="noStrike" dirty="0">
                <a:solidFill>
                  <a:srgbClr val="000000"/>
                </a:solidFill>
                <a:effectLst/>
                <a:latin typeface="Calibri" panose="020F0502020204030204" pitchFamily="34" charset="0"/>
              </a:rPr>
              <a:t>    22,000</a:t>
            </a:r>
            <a:endParaRPr lang="en-US" dirty="0">
              <a:solidFill>
                <a:schemeClr val="tx2">
                  <a:lumMod val="50000"/>
                </a:schemeClr>
              </a:solidFill>
            </a:endParaRPr>
          </a:p>
        </p:txBody>
      </p:sp>
      <p:graphicFrame>
        <p:nvGraphicFramePr>
          <p:cNvPr id="18" name="Chart 17">
            <a:extLst>
              <a:ext uri="{FF2B5EF4-FFF2-40B4-BE49-F238E27FC236}">
                <a16:creationId xmlns:a16="http://schemas.microsoft.com/office/drawing/2014/main" id="{648492F8-A4EC-4682-8778-0783BFD49FF3}"/>
              </a:ext>
            </a:extLst>
          </p:cNvPr>
          <p:cNvGraphicFramePr>
            <a:graphicFrameLocks/>
          </p:cNvGraphicFramePr>
          <p:nvPr>
            <p:extLst>
              <p:ext uri="{D42A27DB-BD31-4B8C-83A1-F6EECF244321}">
                <p14:modId xmlns:p14="http://schemas.microsoft.com/office/powerpoint/2010/main" val="2985854228"/>
              </p:ext>
            </p:extLst>
          </p:nvPr>
        </p:nvGraphicFramePr>
        <p:xfrm>
          <a:off x="8028714" y="1327875"/>
          <a:ext cx="4163285" cy="4125568"/>
        </p:xfrm>
        <a:graphic>
          <a:graphicData uri="http://schemas.openxmlformats.org/drawingml/2006/chart">
            <c:chart xmlns:c="http://schemas.openxmlformats.org/drawingml/2006/chart" xmlns:r="http://schemas.openxmlformats.org/officeDocument/2006/relationships" r:id="rId4"/>
          </a:graphicData>
        </a:graphic>
      </p:graphicFrame>
      <p:sp>
        <p:nvSpPr>
          <p:cNvPr id="19" name="Rectangle 18">
            <a:extLst>
              <a:ext uri="{FF2B5EF4-FFF2-40B4-BE49-F238E27FC236}">
                <a16:creationId xmlns:a16="http://schemas.microsoft.com/office/drawing/2014/main" id="{192FFDAE-6FE0-4A5C-8B19-6950FF0F26BA}"/>
              </a:ext>
            </a:extLst>
          </p:cNvPr>
          <p:cNvSpPr/>
          <p:nvPr/>
        </p:nvSpPr>
        <p:spPr>
          <a:xfrm>
            <a:off x="9830384" y="5639167"/>
            <a:ext cx="1039067" cy="369332"/>
          </a:xfrm>
          <a:prstGeom prst="rect">
            <a:avLst/>
          </a:prstGeom>
          <a:ln>
            <a:solidFill>
              <a:schemeClr val="bg2">
                <a:lumMod val="10000"/>
              </a:schemeClr>
            </a:solidFill>
          </a:ln>
        </p:spPr>
        <p:txBody>
          <a:bodyPr wrap="none">
            <a:spAutoFit/>
          </a:bodyPr>
          <a:lstStyle/>
          <a:p>
            <a:r>
              <a:rPr lang="en-US" sz="1800" b="0" i="0" u="none" strike="noStrike" dirty="0">
                <a:solidFill>
                  <a:srgbClr val="000000"/>
                </a:solidFill>
                <a:effectLst/>
                <a:latin typeface="Calibri" panose="020F0502020204030204" pitchFamily="34" charset="0"/>
              </a:rPr>
              <a:t>    73,000</a:t>
            </a:r>
            <a:endParaRPr lang="en-US" dirty="0">
              <a:solidFill>
                <a:schemeClr val="tx2">
                  <a:lumMod val="50000"/>
                </a:schemeClr>
              </a:solidFill>
            </a:endParaRPr>
          </a:p>
        </p:txBody>
      </p:sp>
      <p:sp>
        <p:nvSpPr>
          <p:cNvPr id="20" name="TextBox 19">
            <a:extLst>
              <a:ext uri="{FF2B5EF4-FFF2-40B4-BE49-F238E27FC236}">
                <a16:creationId xmlns:a16="http://schemas.microsoft.com/office/drawing/2014/main" id="{FA31B4CD-5D1F-4149-9579-964489B4333C}"/>
              </a:ext>
            </a:extLst>
          </p:cNvPr>
          <p:cNvSpPr txBox="1"/>
          <p:nvPr/>
        </p:nvSpPr>
        <p:spPr>
          <a:xfrm>
            <a:off x="8610599" y="793933"/>
            <a:ext cx="4003969" cy="369332"/>
          </a:xfrm>
          <a:prstGeom prst="rect">
            <a:avLst/>
          </a:prstGeom>
          <a:noFill/>
        </p:spPr>
        <p:txBody>
          <a:bodyPr wrap="square" rtlCol="0">
            <a:spAutoFit/>
          </a:bodyPr>
          <a:lstStyle/>
          <a:p>
            <a:pPr algn="ctr"/>
            <a:r>
              <a:rPr lang="en-US" b="1" dirty="0">
                <a:solidFill>
                  <a:srgbClr val="000000"/>
                </a:solidFill>
              </a:rPr>
              <a:t>Green </a:t>
            </a:r>
            <a:r>
              <a:rPr lang="en-US" b="1" dirty="0" err="1">
                <a:solidFill>
                  <a:srgbClr val="000000"/>
                </a:solidFill>
              </a:rPr>
              <a:t>Gedeh</a:t>
            </a:r>
            <a:endParaRPr lang="en-US" b="1" dirty="0">
              <a:solidFill>
                <a:srgbClr val="000000"/>
              </a:solidFill>
            </a:endParaRPr>
          </a:p>
        </p:txBody>
      </p:sp>
      <p:sp>
        <p:nvSpPr>
          <p:cNvPr id="3" name="TextBox 2">
            <a:extLst>
              <a:ext uri="{FF2B5EF4-FFF2-40B4-BE49-F238E27FC236}">
                <a16:creationId xmlns:a16="http://schemas.microsoft.com/office/drawing/2014/main" id="{0CD05F62-9B31-4DB9-51EB-9B0AE4DF89F4}"/>
              </a:ext>
            </a:extLst>
          </p:cNvPr>
          <p:cNvSpPr txBox="1"/>
          <p:nvPr/>
        </p:nvSpPr>
        <p:spPr>
          <a:xfrm>
            <a:off x="0" y="603283"/>
            <a:ext cx="210589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65000"/>
                  </a:prstClr>
                </a:solidFill>
                <a:effectLst/>
                <a:uLnTx/>
                <a:uFillTx/>
                <a:latin typeface="Calibri" panose="020F0502020204030204"/>
                <a:ea typeface="+mn-ea"/>
                <a:cs typeface="Calibri" panose="020F0502020204030204" pitchFamily="34" charset="0"/>
              </a:rPr>
              <a:t>August 2024</a:t>
            </a:r>
          </a:p>
        </p:txBody>
      </p:sp>
    </p:spTree>
    <p:extLst>
      <p:ext uri="{BB962C8B-B14F-4D97-AF65-F5344CB8AC3E}">
        <p14:creationId xmlns:p14="http://schemas.microsoft.com/office/powerpoint/2010/main" val="39746423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2DC6430A-E094-477F-9635-742726B24C55}"/>
              </a:ext>
            </a:extLst>
          </p:cNvPr>
          <p:cNvSpPr>
            <a:spLocks noGrp="1"/>
          </p:cNvSpPr>
          <p:nvPr>
            <p:ph type="title"/>
          </p:nvPr>
        </p:nvSpPr>
        <p:spPr>
          <a:xfrm>
            <a:off x="0" y="0"/>
            <a:ext cx="12191999" cy="499841"/>
          </a:xfrm>
          <a:noFill/>
        </p:spPr>
        <p:txBody>
          <a:bodyPr>
            <a:normAutofit/>
          </a:bodyPr>
          <a:lstStyle/>
          <a:p>
            <a:r>
              <a:rPr lang="en-US" sz="2800" dirty="0">
                <a:latin typeface="+mn-lt"/>
              </a:rPr>
              <a:t>Radio – Average Audience by Topography</a:t>
            </a:r>
          </a:p>
        </p:txBody>
      </p:sp>
      <p:graphicFrame>
        <p:nvGraphicFramePr>
          <p:cNvPr id="6" name="Chart 5">
            <a:extLst>
              <a:ext uri="{FF2B5EF4-FFF2-40B4-BE49-F238E27FC236}">
                <a16:creationId xmlns:a16="http://schemas.microsoft.com/office/drawing/2014/main" id="{1D729C36-96DC-4278-A47C-A8FBF7F95917}"/>
              </a:ext>
            </a:extLst>
          </p:cNvPr>
          <p:cNvGraphicFramePr>
            <a:graphicFrameLocks/>
          </p:cNvGraphicFramePr>
          <p:nvPr>
            <p:extLst>
              <p:ext uri="{D42A27DB-BD31-4B8C-83A1-F6EECF244321}">
                <p14:modId xmlns:p14="http://schemas.microsoft.com/office/powerpoint/2010/main" val="470908518"/>
              </p:ext>
            </p:extLst>
          </p:nvPr>
        </p:nvGraphicFramePr>
        <p:xfrm>
          <a:off x="-90058" y="1337512"/>
          <a:ext cx="4253343" cy="412556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C2ADD128-BDAD-4A0A-8498-569B6B5E82C7}"/>
              </a:ext>
            </a:extLst>
          </p:cNvPr>
          <p:cNvSpPr txBox="1"/>
          <p:nvPr/>
        </p:nvSpPr>
        <p:spPr>
          <a:xfrm>
            <a:off x="-270167" y="957440"/>
            <a:ext cx="4003969" cy="369332"/>
          </a:xfrm>
          <a:prstGeom prst="rect">
            <a:avLst/>
          </a:prstGeom>
          <a:noFill/>
        </p:spPr>
        <p:txBody>
          <a:bodyPr wrap="square" rtlCol="0">
            <a:spAutoFit/>
          </a:bodyPr>
          <a:lstStyle/>
          <a:p>
            <a:pPr algn="ctr"/>
            <a:r>
              <a:rPr lang="en-US" b="1" dirty="0">
                <a:solidFill>
                  <a:srgbClr val="000000"/>
                </a:solidFill>
              </a:rPr>
              <a:t>Grand Kru</a:t>
            </a:r>
          </a:p>
        </p:txBody>
      </p:sp>
      <p:graphicFrame>
        <p:nvGraphicFramePr>
          <p:cNvPr id="8" name="Chart 7">
            <a:extLst>
              <a:ext uri="{FF2B5EF4-FFF2-40B4-BE49-F238E27FC236}">
                <a16:creationId xmlns:a16="http://schemas.microsoft.com/office/drawing/2014/main" id="{E0E33ADE-FB01-4B4E-B805-BC89CD5A660D}"/>
              </a:ext>
            </a:extLst>
          </p:cNvPr>
          <p:cNvGraphicFramePr>
            <a:graphicFrameLocks/>
          </p:cNvGraphicFramePr>
          <p:nvPr>
            <p:extLst>
              <p:ext uri="{D42A27DB-BD31-4B8C-83A1-F6EECF244321}">
                <p14:modId xmlns:p14="http://schemas.microsoft.com/office/powerpoint/2010/main" val="56542807"/>
              </p:ext>
            </p:extLst>
          </p:nvPr>
        </p:nvGraphicFramePr>
        <p:xfrm>
          <a:off x="4077590" y="1348252"/>
          <a:ext cx="4253343" cy="4125568"/>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1A58FEFB-A147-4ACF-8D40-B5D3773E7588}"/>
              </a:ext>
            </a:extLst>
          </p:cNvPr>
          <p:cNvSpPr txBox="1"/>
          <p:nvPr/>
        </p:nvSpPr>
        <p:spPr>
          <a:xfrm>
            <a:off x="4024745" y="811747"/>
            <a:ext cx="4003969" cy="369332"/>
          </a:xfrm>
          <a:prstGeom prst="rect">
            <a:avLst/>
          </a:prstGeom>
          <a:noFill/>
        </p:spPr>
        <p:txBody>
          <a:bodyPr wrap="square" rtlCol="0">
            <a:spAutoFit/>
          </a:bodyPr>
          <a:lstStyle/>
          <a:p>
            <a:pPr algn="ctr"/>
            <a:r>
              <a:rPr lang="en-US" b="1" dirty="0">
                <a:solidFill>
                  <a:srgbClr val="000000"/>
                </a:solidFill>
              </a:rPr>
              <a:t>Lofa</a:t>
            </a:r>
          </a:p>
        </p:txBody>
      </p:sp>
      <p:sp>
        <p:nvSpPr>
          <p:cNvPr id="15" name="Rectangle 14">
            <a:extLst>
              <a:ext uri="{FF2B5EF4-FFF2-40B4-BE49-F238E27FC236}">
                <a16:creationId xmlns:a16="http://schemas.microsoft.com/office/drawing/2014/main" id="{EE0AFF6C-8083-49C6-8C01-611DF82FA874}"/>
              </a:ext>
            </a:extLst>
          </p:cNvPr>
          <p:cNvSpPr/>
          <p:nvPr/>
        </p:nvSpPr>
        <p:spPr>
          <a:xfrm>
            <a:off x="0" y="5720861"/>
            <a:ext cx="1087029" cy="369332"/>
          </a:xfrm>
          <a:prstGeom prst="rect">
            <a:avLst/>
          </a:prstGeom>
        </p:spPr>
        <p:txBody>
          <a:bodyPr wrap="none">
            <a:spAutoFit/>
          </a:bodyPr>
          <a:lstStyle/>
          <a:p>
            <a:r>
              <a:rPr lang="en-US" b="1" dirty="0">
                <a:solidFill>
                  <a:srgbClr val="000000"/>
                </a:solidFill>
                <a:latin typeface="Calibri" panose="020F0502020204030204" pitchFamily="34" charset="0"/>
              </a:rPr>
              <a:t>Universe:</a:t>
            </a:r>
            <a:endParaRPr lang="en-US" dirty="0"/>
          </a:p>
        </p:txBody>
      </p:sp>
      <p:sp>
        <p:nvSpPr>
          <p:cNvPr id="16" name="Rectangle 15">
            <a:extLst>
              <a:ext uri="{FF2B5EF4-FFF2-40B4-BE49-F238E27FC236}">
                <a16:creationId xmlns:a16="http://schemas.microsoft.com/office/drawing/2014/main" id="{ECE58012-2310-4671-AAF9-A704ABE193EB}"/>
              </a:ext>
            </a:extLst>
          </p:cNvPr>
          <p:cNvSpPr/>
          <p:nvPr/>
        </p:nvSpPr>
        <p:spPr>
          <a:xfrm>
            <a:off x="1161411" y="5721893"/>
            <a:ext cx="1091966" cy="369332"/>
          </a:xfrm>
          <a:prstGeom prst="rect">
            <a:avLst/>
          </a:prstGeom>
          <a:ln>
            <a:solidFill>
              <a:schemeClr val="bg2">
                <a:lumMod val="10000"/>
              </a:schemeClr>
            </a:solidFill>
          </a:ln>
        </p:spPr>
        <p:txBody>
          <a:bodyPr wrap="none">
            <a:spAutoFit/>
          </a:bodyPr>
          <a:lstStyle/>
          <a:p>
            <a:r>
              <a:rPr lang="en-US" sz="1800" b="0" i="0" u="none" strike="noStrike" dirty="0">
                <a:solidFill>
                  <a:srgbClr val="000000"/>
                </a:solidFill>
                <a:effectLst/>
                <a:latin typeface="Calibri" panose="020F0502020204030204" pitchFamily="34" charset="0"/>
              </a:rPr>
              <a:t>     13,000</a:t>
            </a:r>
            <a:endParaRPr lang="en-US" dirty="0">
              <a:solidFill>
                <a:schemeClr val="tx2">
                  <a:lumMod val="50000"/>
                </a:schemeClr>
              </a:solidFill>
            </a:endParaRPr>
          </a:p>
        </p:txBody>
      </p:sp>
      <p:sp>
        <p:nvSpPr>
          <p:cNvPr id="17" name="Rectangle 16">
            <a:extLst>
              <a:ext uri="{FF2B5EF4-FFF2-40B4-BE49-F238E27FC236}">
                <a16:creationId xmlns:a16="http://schemas.microsoft.com/office/drawing/2014/main" id="{2CD1A268-AAB4-4284-BE6A-4E254F3EA8FE}"/>
              </a:ext>
            </a:extLst>
          </p:cNvPr>
          <p:cNvSpPr/>
          <p:nvPr/>
        </p:nvSpPr>
        <p:spPr>
          <a:xfrm>
            <a:off x="5477920" y="5640199"/>
            <a:ext cx="944489" cy="369332"/>
          </a:xfrm>
          <a:prstGeom prst="rect">
            <a:avLst/>
          </a:prstGeom>
          <a:ln>
            <a:solidFill>
              <a:schemeClr val="bg2">
                <a:lumMod val="10000"/>
              </a:schemeClr>
            </a:solidFill>
          </a:ln>
        </p:spPr>
        <p:txBody>
          <a:bodyPr wrap="none">
            <a:spAutoFit/>
          </a:bodyPr>
          <a:lstStyle/>
          <a:p>
            <a:r>
              <a:rPr lang="en-GB" dirty="0">
                <a:solidFill>
                  <a:schemeClr val="tx2">
                    <a:lumMod val="50000"/>
                  </a:schemeClr>
                </a:solidFill>
                <a:latin typeface="Calibri" panose="020F0502020204030204" pitchFamily="34" charset="0"/>
              </a:rPr>
              <a:t>112,000</a:t>
            </a:r>
            <a:endParaRPr lang="en-US" dirty="0">
              <a:solidFill>
                <a:schemeClr val="tx2">
                  <a:lumMod val="50000"/>
                </a:schemeClr>
              </a:solidFill>
            </a:endParaRPr>
          </a:p>
        </p:txBody>
      </p:sp>
      <p:graphicFrame>
        <p:nvGraphicFramePr>
          <p:cNvPr id="18" name="Chart 17">
            <a:extLst>
              <a:ext uri="{FF2B5EF4-FFF2-40B4-BE49-F238E27FC236}">
                <a16:creationId xmlns:a16="http://schemas.microsoft.com/office/drawing/2014/main" id="{648492F8-A4EC-4682-8778-0783BFD49FF3}"/>
              </a:ext>
            </a:extLst>
          </p:cNvPr>
          <p:cNvGraphicFramePr>
            <a:graphicFrameLocks/>
          </p:cNvGraphicFramePr>
          <p:nvPr>
            <p:extLst>
              <p:ext uri="{D42A27DB-BD31-4B8C-83A1-F6EECF244321}">
                <p14:modId xmlns:p14="http://schemas.microsoft.com/office/powerpoint/2010/main" val="2531180414"/>
              </p:ext>
            </p:extLst>
          </p:nvPr>
        </p:nvGraphicFramePr>
        <p:xfrm>
          <a:off x="8028714" y="1327875"/>
          <a:ext cx="4163285" cy="4125568"/>
        </p:xfrm>
        <a:graphic>
          <a:graphicData uri="http://schemas.openxmlformats.org/drawingml/2006/chart">
            <c:chart xmlns:c="http://schemas.openxmlformats.org/drawingml/2006/chart" xmlns:r="http://schemas.openxmlformats.org/officeDocument/2006/relationships" r:id="rId4"/>
          </a:graphicData>
        </a:graphic>
      </p:graphicFrame>
      <p:sp>
        <p:nvSpPr>
          <p:cNvPr id="19" name="Rectangle 18">
            <a:extLst>
              <a:ext uri="{FF2B5EF4-FFF2-40B4-BE49-F238E27FC236}">
                <a16:creationId xmlns:a16="http://schemas.microsoft.com/office/drawing/2014/main" id="{192FFDAE-6FE0-4A5C-8B19-6950FF0F26BA}"/>
              </a:ext>
            </a:extLst>
          </p:cNvPr>
          <p:cNvSpPr/>
          <p:nvPr/>
        </p:nvSpPr>
        <p:spPr>
          <a:xfrm>
            <a:off x="9830384" y="5639167"/>
            <a:ext cx="1208985" cy="369332"/>
          </a:xfrm>
          <a:prstGeom prst="rect">
            <a:avLst/>
          </a:prstGeom>
          <a:ln>
            <a:solidFill>
              <a:schemeClr val="bg2">
                <a:lumMod val="10000"/>
              </a:schemeClr>
            </a:solidFill>
          </a:ln>
        </p:spPr>
        <p:txBody>
          <a:bodyPr wrap="none">
            <a:spAutoFit/>
          </a:bodyPr>
          <a:lstStyle/>
          <a:p>
            <a:r>
              <a:rPr lang="en-US" sz="1800" b="0" i="0" u="none" strike="noStrike" dirty="0">
                <a:solidFill>
                  <a:srgbClr val="000000"/>
                </a:solidFill>
                <a:effectLst/>
                <a:latin typeface="Calibri" panose="020F0502020204030204" pitchFamily="34" charset="0"/>
              </a:rPr>
              <a:t>     285,000</a:t>
            </a:r>
            <a:endParaRPr lang="en-US" dirty="0">
              <a:solidFill>
                <a:schemeClr val="tx2">
                  <a:lumMod val="50000"/>
                </a:schemeClr>
              </a:solidFill>
            </a:endParaRPr>
          </a:p>
        </p:txBody>
      </p:sp>
      <p:sp>
        <p:nvSpPr>
          <p:cNvPr id="20" name="TextBox 19">
            <a:extLst>
              <a:ext uri="{FF2B5EF4-FFF2-40B4-BE49-F238E27FC236}">
                <a16:creationId xmlns:a16="http://schemas.microsoft.com/office/drawing/2014/main" id="{FA31B4CD-5D1F-4149-9579-964489B4333C}"/>
              </a:ext>
            </a:extLst>
          </p:cNvPr>
          <p:cNvSpPr txBox="1"/>
          <p:nvPr/>
        </p:nvSpPr>
        <p:spPr>
          <a:xfrm>
            <a:off x="8610599" y="793933"/>
            <a:ext cx="4003969" cy="369332"/>
          </a:xfrm>
          <a:prstGeom prst="rect">
            <a:avLst/>
          </a:prstGeom>
          <a:noFill/>
        </p:spPr>
        <p:txBody>
          <a:bodyPr wrap="square" rtlCol="0">
            <a:spAutoFit/>
          </a:bodyPr>
          <a:lstStyle/>
          <a:p>
            <a:pPr algn="ctr"/>
            <a:r>
              <a:rPr lang="en-US" b="1" dirty="0" err="1">
                <a:solidFill>
                  <a:srgbClr val="000000"/>
                </a:solidFill>
              </a:rPr>
              <a:t>Margibi</a:t>
            </a:r>
            <a:endParaRPr lang="en-US" b="1" dirty="0">
              <a:solidFill>
                <a:srgbClr val="000000"/>
              </a:solidFill>
            </a:endParaRPr>
          </a:p>
        </p:txBody>
      </p:sp>
      <p:sp>
        <p:nvSpPr>
          <p:cNvPr id="3" name="TextBox 2">
            <a:extLst>
              <a:ext uri="{FF2B5EF4-FFF2-40B4-BE49-F238E27FC236}">
                <a16:creationId xmlns:a16="http://schemas.microsoft.com/office/drawing/2014/main" id="{346F9587-BE55-7DB8-FCBA-AE9AD205D1C7}"/>
              </a:ext>
            </a:extLst>
          </p:cNvPr>
          <p:cNvSpPr txBox="1"/>
          <p:nvPr/>
        </p:nvSpPr>
        <p:spPr>
          <a:xfrm>
            <a:off x="0" y="603283"/>
            <a:ext cx="210589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65000"/>
                  </a:prstClr>
                </a:solidFill>
                <a:effectLst/>
                <a:uLnTx/>
                <a:uFillTx/>
                <a:latin typeface="Calibri" panose="020F0502020204030204"/>
                <a:ea typeface="+mn-ea"/>
                <a:cs typeface="Calibri" panose="020F0502020204030204" pitchFamily="34" charset="0"/>
              </a:rPr>
              <a:t>August 2024</a:t>
            </a:r>
          </a:p>
        </p:txBody>
      </p:sp>
    </p:spTree>
    <p:extLst>
      <p:ext uri="{BB962C8B-B14F-4D97-AF65-F5344CB8AC3E}">
        <p14:creationId xmlns:p14="http://schemas.microsoft.com/office/powerpoint/2010/main" val="14308585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2DC6430A-E094-477F-9635-742726B24C55}"/>
              </a:ext>
            </a:extLst>
          </p:cNvPr>
          <p:cNvSpPr>
            <a:spLocks noGrp="1"/>
          </p:cNvSpPr>
          <p:nvPr>
            <p:ph type="title"/>
          </p:nvPr>
        </p:nvSpPr>
        <p:spPr>
          <a:xfrm>
            <a:off x="0" y="0"/>
            <a:ext cx="12191999" cy="499841"/>
          </a:xfrm>
          <a:noFill/>
        </p:spPr>
        <p:txBody>
          <a:bodyPr>
            <a:normAutofit/>
          </a:bodyPr>
          <a:lstStyle/>
          <a:p>
            <a:r>
              <a:rPr lang="en-US" sz="2800" dirty="0">
                <a:latin typeface="+mn-lt"/>
              </a:rPr>
              <a:t>Radio – Average Audience by Topography</a:t>
            </a:r>
          </a:p>
        </p:txBody>
      </p:sp>
      <p:graphicFrame>
        <p:nvGraphicFramePr>
          <p:cNvPr id="6" name="Chart 5">
            <a:extLst>
              <a:ext uri="{FF2B5EF4-FFF2-40B4-BE49-F238E27FC236}">
                <a16:creationId xmlns:a16="http://schemas.microsoft.com/office/drawing/2014/main" id="{1D729C36-96DC-4278-A47C-A8FBF7F95917}"/>
              </a:ext>
            </a:extLst>
          </p:cNvPr>
          <p:cNvGraphicFramePr>
            <a:graphicFrameLocks/>
          </p:cNvGraphicFramePr>
          <p:nvPr>
            <p:extLst>
              <p:ext uri="{D42A27DB-BD31-4B8C-83A1-F6EECF244321}">
                <p14:modId xmlns:p14="http://schemas.microsoft.com/office/powerpoint/2010/main" val="751918763"/>
              </p:ext>
            </p:extLst>
          </p:nvPr>
        </p:nvGraphicFramePr>
        <p:xfrm>
          <a:off x="-90058" y="1337512"/>
          <a:ext cx="4253343" cy="412556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C2ADD128-BDAD-4A0A-8498-569B6B5E82C7}"/>
              </a:ext>
            </a:extLst>
          </p:cNvPr>
          <p:cNvSpPr txBox="1"/>
          <p:nvPr/>
        </p:nvSpPr>
        <p:spPr>
          <a:xfrm>
            <a:off x="-34641" y="793151"/>
            <a:ext cx="4003969" cy="369332"/>
          </a:xfrm>
          <a:prstGeom prst="rect">
            <a:avLst/>
          </a:prstGeom>
          <a:noFill/>
        </p:spPr>
        <p:txBody>
          <a:bodyPr wrap="square" rtlCol="0">
            <a:spAutoFit/>
          </a:bodyPr>
          <a:lstStyle/>
          <a:p>
            <a:pPr algn="ctr"/>
            <a:r>
              <a:rPr lang="en-US" b="1" dirty="0">
                <a:solidFill>
                  <a:srgbClr val="000000"/>
                </a:solidFill>
              </a:rPr>
              <a:t>Maryland</a:t>
            </a:r>
          </a:p>
        </p:txBody>
      </p:sp>
      <p:graphicFrame>
        <p:nvGraphicFramePr>
          <p:cNvPr id="8" name="Chart 7">
            <a:extLst>
              <a:ext uri="{FF2B5EF4-FFF2-40B4-BE49-F238E27FC236}">
                <a16:creationId xmlns:a16="http://schemas.microsoft.com/office/drawing/2014/main" id="{E0E33ADE-FB01-4B4E-B805-BC89CD5A660D}"/>
              </a:ext>
            </a:extLst>
          </p:cNvPr>
          <p:cNvGraphicFramePr>
            <a:graphicFrameLocks/>
          </p:cNvGraphicFramePr>
          <p:nvPr>
            <p:extLst>
              <p:ext uri="{D42A27DB-BD31-4B8C-83A1-F6EECF244321}">
                <p14:modId xmlns:p14="http://schemas.microsoft.com/office/powerpoint/2010/main" val="2192248310"/>
              </p:ext>
            </p:extLst>
          </p:nvPr>
        </p:nvGraphicFramePr>
        <p:xfrm>
          <a:off x="4102757" y="1366216"/>
          <a:ext cx="4253343" cy="4125568"/>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1A58FEFB-A147-4ACF-8D40-B5D3773E7588}"/>
              </a:ext>
            </a:extLst>
          </p:cNvPr>
          <p:cNvSpPr txBox="1"/>
          <p:nvPr/>
        </p:nvSpPr>
        <p:spPr>
          <a:xfrm>
            <a:off x="4024745" y="811747"/>
            <a:ext cx="4003969" cy="369332"/>
          </a:xfrm>
          <a:prstGeom prst="rect">
            <a:avLst/>
          </a:prstGeom>
          <a:noFill/>
        </p:spPr>
        <p:txBody>
          <a:bodyPr wrap="square" rtlCol="0">
            <a:spAutoFit/>
          </a:bodyPr>
          <a:lstStyle/>
          <a:p>
            <a:pPr algn="ctr"/>
            <a:r>
              <a:rPr lang="en-US" b="1" dirty="0">
                <a:solidFill>
                  <a:srgbClr val="000000"/>
                </a:solidFill>
              </a:rPr>
              <a:t>Montserrado</a:t>
            </a:r>
          </a:p>
        </p:txBody>
      </p:sp>
      <p:sp>
        <p:nvSpPr>
          <p:cNvPr id="15" name="Rectangle 14">
            <a:extLst>
              <a:ext uri="{FF2B5EF4-FFF2-40B4-BE49-F238E27FC236}">
                <a16:creationId xmlns:a16="http://schemas.microsoft.com/office/drawing/2014/main" id="{EE0AFF6C-8083-49C6-8C01-611DF82FA874}"/>
              </a:ext>
            </a:extLst>
          </p:cNvPr>
          <p:cNvSpPr/>
          <p:nvPr/>
        </p:nvSpPr>
        <p:spPr>
          <a:xfrm>
            <a:off x="0" y="5720861"/>
            <a:ext cx="1087029" cy="369332"/>
          </a:xfrm>
          <a:prstGeom prst="rect">
            <a:avLst/>
          </a:prstGeom>
        </p:spPr>
        <p:txBody>
          <a:bodyPr wrap="none">
            <a:spAutoFit/>
          </a:bodyPr>
          <a:lstStyle/>
          <a:p>
            <a:r>
              <a:rPr lang="en-US" b="1" dirty="0">
                <a:solidFill>
                  <a:srgbClr val="000000"/>
                </a:solidFill>
                <a:latin typeface="Calibri" panose="020F0502020204030204" pitchFamily="34" charset="0"/>
              </a:rPr>
              <a:t>Universe:</a:t>
            </a:r>
            <a:endParaRPr lang="en-US" dirty="0"/>
          </a:p>
        </p:txBody>
      </p:sp>
      <p:sp>
        <p:nvSpPr>
          <p:cNvPr id="16" name="Rectangle 15">
            <a:extLst>
              <a:ext uri="{FF2B5EF4-FFF2-40B4-BE49-F238E27FC236}">
                <a16:creationId xmlns:a16="http://schemas.microsoft.com/office/drawing/2014/main" id="{ECE58012-2310-4671-AAF9-A704ABE193EB}"/>
              </a:ext>
            </a:extLst>
          </p:cNvPr>
          <p:cNvSpPr/>
          <p:nvPr/>
        </p:nvSpPr>
        <p:spPr>
          <a:xfrm>
            <a:off x="1161411" y="5721893"/>
            <a:ext cx="1261884" cy="369332"/>
          </a:xfrm>
          <a:prstGeom prst="rect">
            <a:avLst/>
          </a:prstGeom>
          <a:ln>
            <a:solidFill>
              <a:schemeClr val="bg2">
                <a:lumMod val="10000"/>
              </a:schemeClr>
            </a:solidFill>
          </a:ln>
        </p:spPr>
        <p:txBody>
          <a:bodyPr wrap="none">
            <a:spAutoFit/>
          </a:bodyPr>
          <a:lstStyle/>
          <a:p>
            <a:r>
              <a:rPr lang="en-US" sz="1800" b="0" i="0" u="none" strike="noStrike" dirty="0">
                <a:solidFill>
                  <a:srgbClr val="000000"/>
                </a:solidFill>
                <a:effectLst/>
                <a:latin typeface="Calibri" panose="020F0502020204030204" pitchFamily="34" charset="0"/>
              </a:rPr>
              <a:t>      112,000</a:t>
            </a:r>
            <a:endParaRPr lang="en-US" dirty="0">
              <a:solidFill>
                <a:schemeClr val="tx2">
                  <a:lumMod val="50000"/>
                </a:schemeClr>
              </a:solidFill>
            </a:endParaRPr>
          </a:p>
        </p:txBody>
      </p:sp>
      <p:sp>
        <p:nvSpPr>
          <p:cNvPr id="17" name="Rectangle 16">
            <a:extLst>
              <a:ext uri="{FF2B5EF4-FFF2-40B4-BE49-F238E27FC236}">
                <a16:creationId xmlns:a16="http://schemas.microsoft.com/office/drawing/2014/main" id="{2CD1A268-AAB4-4284-BE6A-4E254F3EA8FE}"/>
              </a:ext>
            </a:extLst>
          </p:cNvPr>
          <p:cNvSpPr/>
          <p:nvPr/>
        </p:nvSpPr>
        <p:spPr>
          <a:xfrm>
            <a:off x="5477920" y="5640199"/>
            <a:ext cx="944489" cy="369332"/>
          </a:xfrm>
          <a:prstGeom prst="rect">
            <a:avLst/>
          </a:prstGeom>
          <a:ln>
            <a:solidFill>
              <a:schemeClr val="bg2">
                <a:lumMod val="10000"/>
              </a:schemeClr>
            </a:solidFill>
          </a:ln>
        </p:spPr>
        <p:txBody>
          <a:bodyPr wrap="none">
            <a:spAutoFit/>
          </a:bodyPr>
          <a:lstStyle/>
          <a:p>
            <a:r>
              <a:rPr lang="en-GB" dirty="0">
                <a:solidFill>
                  <a:schemeClr val="tx2">
                    <a:lumMod val="50000"/>
                  </a:schemeClr>
                </a:solidFill>
                <a:latin typeface="Calibri" panose="020F0502020204030204" pitchFamily="34" charset="0"/>
              </a:rPr>
              <a:t>930,000</a:t>
            </a:r>
            <a:endParaRPr lang="en-US" dirty="0">
              <a:solidFill>
                <a:schemeClr val="tx2">
                  <a:lumMod val="50000"/>
                </a:schemeClr>
              </a:solidFill>
            </a:endParaRPr>
          </a:p>
        </p:txBody>
      </p:sp>
      <p:graphicFrame>
        <p:nvGraphicFramePr>
          <p:cNvPr id="18" name="Chart 17">
            <a:extLst>
              <a:ext uri="{FF2B5EF4-FFF2-40B4-BE49-F238E27FC236}">
                <a16:creationId xmlns:a16="http://schemas.microsoft.com/office/drawing/2014/main" id="{648492F8-A4EC-4682-8778-0783BFD49FF3}"/>
              </a:ext>
            </a:extLst>
          </p:cNvPr>
          <p:cNvGraphicFramePr>
            <a:graphicFrameLocks/>
          </p:cNvGraphicFramePr>
          <p:nvPr>
            <p:extLst>
              <p:ext uri="{D42A27DB-BD31-4B8C-83A1-F6EECF244321}">
                <p14:modId xmlns:p14="http://schemas.microsoft.com/office/powerpoint/2010/main" val="4202111728"/>
              </p:ext>
            </p:extLst>
          </p:nvPr>
        </p:nvGraphicFramePr>
        <p:xfrm>
          <a:off x="8028714" y="1327875"/>
          <a:ext cx="4163285" cy="4125568"/>
        </p:xfrm>
        <a:graphic>
          <a:graphicData uri="http://schemas.openxmlformats.org/drawingml/2006/chart">
            <c:chart xmlns:c="http://schemas.openxmlformats.org/drawingml/2006/chart" xmlns:r="http://schemas.openxmlformats.org/officeDocument/2006/relationships" r:id="rId4"/>
          </a:graphicData>
        </a:graphic>
      </p:graphicFrame>
      <p:sp>
        <p:nvSpPr>
          <p:cNvPr id="19" name="Rectangle 18">
            <a:extLst>
              <a:ext uri="{FF2B5EF4-FFF2-40B4-BE49-F238E27FC236}">
                <a16:creationId xmlns:a16="http://schemas.microsoft.com/office/drawing/2014/main" id="{192FFDAE-6FE0-4A5C-8B19-6950FF0F26BA}"/>
              </a:ext>
            </a:extLst>
          </p:cNvPr>
          <p:cNvSpPr/>
          <p:nvPr/>
        </p:nvSpPr>
        <p:spPr>
          <a:xfrm>
            <a:off x="9830384" y="5639167"/>
            <a:ext cx="1261884" cy="369332"/>
          </a:xfrm>
          <a:prstGeom prst="rect">
            <a:avLst/>
          </a:prstGeom>
          <a:ln>
            <a:solidFill>
              <a:schemeClr val="bg2">
                <a:lumMod val="10000"/>
              </a:schemeClr>
            </a:solidFill>
          </a:ln>
        </p:spPr>
        <p:txBody>
          <a:bodyPr wrap="none">
            <a:spAutoFit/>
          </a:bodyPr>
          <a:lstStyle/>
          <a:p>
            <a:r>
              <a:rPr lang="en-US" sz="1800" b="0" i="0" u="none" strike="noStrike" dirty="0">
                <a:solidFill>
                  <a:srgbClr val="000000"/>
                </a:solidFill>
                <a:effectLst/>
                <a:latin typeface="Calibri" panose="020F0502020204030204" pitchFamily="34" charset="0"/>
              </a:rPr>
              <a:t>      240,000</a:t>
            </a:r>
            <a:endParaRPr lang="en-US" dirty="0">
              <a:solidFill>
                <a:schemeClr val="tx2">
                  <a:lumMod val="50000"/>
                </a:schemeClr>
              </a:solidFill>
            </a:endParaRPr>
          </a:p>
        </p:txBody>
      </p:sp>
      <p:sp>
        <p:nvSpPr>
          <p:cNvPr id="20" name="TextBox 19">
            <a:extLst>
              <a:ext uri="{FF2B5EF4-FFF2-40B4-BE49-F238E27FC236}">
                <a16:creationId xmlns:a16="http://schemas.microsoft.com/office/drawing/2014/main" id="{FA31B4CD-5D1F-4149-9579-964489B4333C}"/>
              </a:ext>
            </a:extLst>
          </p:cNvPr>
          <p:cNvSpPr txBox="1"/>
          <p:nvPr/>
        </p:nvSpPr>
        <p:spPr>
          <a:xfrm>
            <a:off x="8610599" y="793933"/>
            <a:ext cx="4003969" cy="369332"/>
          </a:xfrm>
          <a:prstGeom prst="rect">
            <a:avLst/>
          </a:prstGeom>
          <a:noFill/>
        </p:spPr>
        <p:txBody>
          <a:bodyPr wrap="square" rtlCol="0">
            <a:spAutoFit/>
          </a:bodyPr>
          <a:lstStyle/>
          <a:p>
            <a:pPr algn="ctr"/>
            <a:r>
              <a:rPr lang="en-US" b="1" dirty="0">
                <a:solidFill>
                  <a:srgbClr val="000000"/>
                </a:solidFill>
              </a:rPr>
              <a:t>Nimba</a:t>
            </a:r>
          </a:p>
        </p:txBody>
      </p:sp>
      <p:sp>
        <p:nvSpPr>
          <p:cNvPr id="3" name="TextBox 2">
            <a:extLst>
              <a:ext uri="{FF2B5EF4-FFF2-40B4-BE49-F238E27FC236}">
                <a16:creationId xmlns:a16="http://schemas.microsoft.com/office/drawing/2014/main" id="{38E89329-A672-65CA-96D3-68EE0840CA6F}"/>
              </a:ext>
            </a:extLst>
          </p:cNvPr>
          <p:cNvSpPr txBox="1"/>
          <p:nvPr/>
        </p:nvSpPr>
        <p:spPr>
          <a:xfrm>
            <a:off x="0" y="603283"/>
            <a:ext cx="210589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65000"/>
                  </a:prstClr>
                </a:solidFill>
                <a:effectLst/>
                <a:uLnTx/>
                <a:uFillTx/>
                <a:latin typeface="Calibri" panose="020F0502020204030204"/>
                <a:ea typeface="+mn-ea"/>
                <a:cs typeface="Calibri" panose="020F0502020204030204" pitchFamily="34" charset="0"/>
              </a:rPr>
              <a:t>August 2024</a:t>
            </a:r>
          </a:p>
        </p:txBody>
      </p:sp>
    </p:spTree>
    <p:extLst>
      <p:ext uri="{BB962C8B-B14F-4D97-AF65-F5344CB8AC3E}">
        <p14:creationId xmlns:p14="http://schemas.microsoft.com/office/powerpoint/2010/main" val="42491296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2DC6430A-E094-477F-9635-742726B24C55}"/>
              </a:ext>
            </a:extLst>
          </p:cNvPr>
          <p:cNvSpPr>
            <a:spLocks noGrp="1"/>
          </p:cNvSpPr>
          <p:nvPr>
            <p:ph type="title"/>
          </p:nvPr>
        </p:nvSpPr>
        <p:spPr>
          <a:xfrm>
            <a:off x="0" y="0"/>
            <a:ext cx="12191999" cy="499841"/>
          </a:xfrm>
          <a:noFill/>
        </p:spPr>
        <p:txBody>
          <a:bodyPr>
            <a:normAutofit/>
          </a:bodyPr>
          <a:lstStyle/>
          <a:p>
            <a:r>
              <a:rPr lang="en-US" sz="2800" dirty="0">
                <a:latin typeface="+mn-lt"/>
              </a:rPr>
              <a:t>Radio – Average Audience by Topography</a:t>
            </a:r>
          </a:p>
        </p:txBody>
      </p:sp>
      <p:graphicFrame>
        <p:nvGraphicFramePr>
          <p:cNvPr id="6" name="Chart 5">
            <a:extLst>
              <a:ext uri="{FF2B5EF4-FFF2-40B4-BE49-F238E27FC236}">
                <a16:creationId xmlns:a16="http://schemas.microsoft.com/office/drawing/2014/main" id="{1D729C36-96DC-4278-A47C-A8FBF7F95917}"/>
              </a:ext>
            </a:extLst>
          </p:cNvPr>
          <p:cNvGraphicFramePr>
            <a:graphicFrameLocks/>
          </p:cNvGraphicFramePr>
          <p:nvPr>
            <p:extLst>
              <p:ext uri="{D42A27DB-BD31-4B8C-83A1-F6EECF244321}">
                <p14:modId xmlns:p14="http://schemas.microsoft.com/office/powerpoint/2010/main" val="2112880208"/>
              </p:ext>
            </p:extLst>
          </p:nvPr>
        </p:nvGraphicFramePr>
        <p:xfrm>
          <a:off x="7979434" y="1492369"/>
          <a:ext cx="3807004" cy="4452139"/>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C2ADD128-BDAD-4A0A-8498-569B6B5E82C7}"/>
              </a:ext>
            </a:extLst>
          </p:cNvPr>
          <p:cNvSpPr txBox="1"/>
          <p:nvPr/>
        </p:nvSpPr>
        <p:spPr>
          <a:xfrm>
            <a:off x="7782469" y="1196992"/>
            <a:ext cx="4003969" cy="369332"/>
          </a:xfrm>
          <a:prstGeom prst="rect">
            <a:avLst/>
          </a:prstGeom>
          <a:noFill/>
        </p:spPr>
        <p:txBody>
          <a:bodyPr wrap="square" rtlCol="0">
            <a:spAutoFit/>
          </a:bodyPr>
          <a:lstStyle/>
          <a:p>
            <a:pPr algn="ctr"/>
            <a:r>
              <a:rPr lang="en-US" b="1" dirty="0">
                <a:solidFill>
                  <a:srgbClr val="000000"/>
                </a:solidFill>
              </a:rPr>
              <a:t>Sinoe</a:t>
            </a:r>
          </a:p>
        </p:txBody>
      </p:sp>
      <p:sp>
        <p:nvSpPr>
          <p:cNvPr id="15" name="Rectangle 14">
            <a:extLst>
              <a:ext uri="{FF2B5EF4-FFF2-40B4-BE49-F238E27FC236}">
                <a16:creationId xmlns:a16="http://schemas.microsoft.com/office/drawing/2014/main" id="{EE0AFF6C-8083-49C6-8C01-611DF82FA874}"/>
              </a:ext>
            </a:extLst>
          </p:cNvPr>
          <p:cNvSpPr/>
          <p:nvPr/>
        </p:nvSpPr>
        <p:spPr>
          <a:xfrm>
            <a:off x="8952549" y="5987134"/>
            <a:ext cx="1087029" cy="369332"/>
          </a:xfrm>
          <a:prstGeom prst="rect">
            <a:avLst/>
          </a:prstGeom>
        </p:spPr>
        <p:txBody>
          <a:bodyPr wrap="none">
            <a:spAutoFit/>
          </a:bodyPr>
          <a:lstStyle/>
          <a:p>
            <a:r>
              <a:rPr lang="en-US" b="1" dirty="0">
                <a:solidFill>
                  <a:srgbClr val="000000"/>
                </a:solidFill>
                <a:latin typeface="Calibri" panose="020F0502020204030204" pitchFamily="34" charset="0"/>
              </a:rPr>
              <a:t>Universe:</a:t>
            </a:r>
            <a:endParaRPr lang="en-US" dirty="0"/>
          </a:p>
        </p:txBody>
      </p:sp>
      <p:sp>
        <p:nvSpPr>
          <p:cNvPr id="16" name="Rectangle 15">
            <a:extLst>
              <a:ext uri="{FF2B5EF4-FFF2-40B4-BE49-F238E27FC236}">
                <a16:creationId xmlns:a16="http://schemas.microsoft.com/office/drawing/2014/main" id="{ECE58012-2310-4671-AAF9-A704ABE193EB}"/>
              </a:ext>
            </a:extLst>
          </p:cNvPr>
          <p:cNvSpPr/>
          <p:nvPr/>
        </p:nvSpPr>
        <p:spPr>
          <a:xfrm>
            <a:off x="10186227" y="6020731"/>
            <a:ext cx="1197764" cy="369332"/>
          </a:xfrm>
          <a:prstGeom prst="rect">
            <a:avLst/>
          </a:prstGeom>
          <a:ln>
            <a:solidFill>
              <a:schemeClr val="bg2">
                <a:lumMod val="10000"/>
              </a:schemeClr>
            </a:solidFill>
          </a:ln>
        </p:spPr>
        <p:txBody>
          <a:bodyPr wrap="none">
            <a:spAutoFit/>
          </a:bodyPr>
          <a:lstStyle/>
          <a:p>
            <a:r>
              <a:rPr lang="en-US" sz="1800" b="0" i="0" u="none" strike="noStrike" dirty="0">
                <a:solidFill>
                  <a:srgbClr val="000000"/>
                </a:solidFill>
                <a:effectLst/>
                <a:latin typeface="Calibri" panose="020F0502020204030204" pitchFamily="34" charset="0"/>
              </a:rPr>
              <a:t>       36,000</a:t>
            </a:r>
            <a:endParaRPr lang="en-US" dirty="0">
              <a:solidFill>
                <a:schemeClr val="tx2">
                  <a:lumMod val="50000"/>
                </a:schemeClr>
              </a:solidFill>
            </a:endParaRPr>
          </a:p>
        </p:txBody>
      </p:sp>
      <p:sp>
        <p:nvSpPr>
          <p:cNvPr id="3" name="TextBox 2">
            <a:extLst>
              <a:ext uri="{FF2B5EF4-FFF2-40B4-BE49-F238E27FC236}">
                <a16:creationId xmlns:a16="http://schemas.microsoft.com/office/drawing/2014/main" id="{FA255948-A26E-E00C-69E5-003BC4FE5585}"/>
              </a:ext>
            </a:extLst>
          </p:cNvPr>
          <p:cNvSpPr txBox="1"/>
          <p:nvPr/>
        </p:nvSpPr>
        <p:spPr>
          <a:xfrm>
            <a:off x="0" y="603283"/>
            <a:ext cx="210589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65000"/>
                  </a:prstClr>
                </a:solidFill>
                <a:effectLst/>
                <a:uLnTx/>
                <a:uFillTx/>
                <a:latin typeface="Calibri" panose="020F0502020204030204"/>
                <a:ea typeface="+mn-ea"/>
                <a:cs typeface="Calibri" panose="020F0502020204030204" pitchFamily="34" charset="0"/>
              </a:rPr>
              <a:t>August 2024</a:t>
            </a:r>
          </a:p>
        </p:txBody>
      </p:sp>
      <p:graphicFrame>
        <p:nvGraphicFramePr>
          <p:cNvPr id="2" name="Chart 1">
            <a:extLst>
              <a:ext uri="{FF2B5EF4-FFF2-40B4-BE49-F238E27FC236}">
                <a16:creationId xmlns:a16="http://schemas.microsoft.com/office/drawing/2014/main" id="{7DFF6A9E-273F-2B02-FD04-CE54F670F9BE}"/>
              </a:ext>
            </a:extLst>
          </p:cNvPr>
          <p:cNvGraphicFramePr>
            <a:graphicFrameLocks/>
          </p:cNvGraphicFramePr>
          <p:nvPr>
            <p:extLst>
              <p:ext uri="{D42A27DB-BD31-4B8C-83A1-F6EECF244321}">
                <p14:modId xmlns:p14="http://schemas.microsoft.com/office/powerpoint/2010/main" val="221230541"/>
              </p:ext>
            </p:extLst>
          </p:nvPr>
        </p:nvGraphicFramePr>
        <p:xfrm>
          <a:off x="3975171" y="1361319"/>
          <a:ext cx="3632965" cy="471229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2FC9C796-D472-6E3D-D6B8-6564095E5F9D}"/>
              </a:ext>
            </a:extLst>
          </p:cNvPr>
          <p:cNvSpPr txBox="1"/>
          <p:nvPr/>
        </p:nvSpPr>
        <p:spPr>
          <a:xfrm>
            <a:off x="3789668" y="1147693"/>
            <a:ext cx="4003969" cy="369332"/>
          </a:xfrm>
          <a:prstGeom prst="rect">
            <a:avLst/>
          </a:prstGeom>
          <a:noFill/>
        </p:spPr>
        <p:txBody>
          <a:bodyPr wrap="square" rtlCol="0">
            <a:spAutoFit/>
          </a:bodyPr>
          <a:lstStyle/>
          <a:p>
            <a:pPr algn="ctr"/>
            <a:r>
              <a:rPr lang="en-US" b="1" dirty="0">
                <a:solidFill>
                  <a:srgbClr val="000000"/>
                </a:solidFill>
              </a:rPr>
              <a:t>River Gee</a:t>
            </a:r>
          </a:p>
        </p:txBody>
      </p:sp>
      <p:sp>
        <p:nvSpPr>
          <p:cNvPr id="8" name="Rectangle 7">
            <a:extLst>
              <a:ext uri="{FF2B5EF4-FFF2-40B4-BE49-F238E27FC236}">
                <a16:creationId xmlns:a16="http://schemas.microsoft.com/office/drawing/2014/main" id="{34CFB6D4-EF05-6AFC-598C-D719BA2240EC}"/>
              </a:ext>
            </a:extLst>
          </p:cNvPr>
          <p:cNvSpPr/>
          <p:nvPr/>
        </p:nvSpPr>
        <p:spPr>
          <a:xfrm>
            <a:off x="4082053" y="6171800"/>
            <a:ext cx="1087029" cy="369332"/>
          </a:xfrm>
          <a:prstGeom prst="rect">
            <a:avLst/>
          </a:prstGeom>
        </p:spPr>
        <p:txBody>
          <a:bodyPr wrap="none">
            <a:spAutoFit/>
          </a:bodyPr>
          <a:lstStyle/>
          <a:p>
            <a:r>
              <a:rPr lang="en-US" b="1" dirty="0">
                <a:solidFill>
                  <a:srgbClr val="000000"/>
                </a:solidFill>
                <a:latin typeface="Calibri" panose="020F0502020204030204" pitchFamily="34" charset="0"/>
              </a:rPr>
              <a:t>Universe:</a:t>
            </a:r>
            <a:endParaRPr lang="en-US" dirty="0"/>
          </a:p>
        </p:txBody>
      </p:sp>
      <p:sp>
        <p:nvSpPr>
          <p:cNvPr id="9" name="Rectangle 8">
            <a:extLst>
              <a:ext uri="{FF2B5EF4-FFF2-40B4-BE49-F238E27FC236}">
                <a16:creationId xmlns:a16="http://schemas.microsoft.com/office/drawing/2014/main" id="{C9BB98EF-8E2B-7F1F-887E-717EB2FF2658}"/>
              </a:ext>
            </a:extLst>
          </p:cNvPr>
          <p:cNvSpPr/>
          <p:nvPr/>
        </p:nvSpPr>
        <p:spPr>
          <a:xfrm>
            <a:off x="5315731" y="6171800"/>
            <a:ext cx="1197764" cy="369332"/>
          </a:xfrm>
          <a:prstGeom prst="rect">
            <a:avLst/>
          </a:prstGeom>
          <a:ln>
            <a:solidFill>
              <a:schemeClr val="bg2">
                <a:lumMod val="10000"/>
              </a:schemeClr>
            </a:solidFill>
          </a:ln>
        </p:spPr>
        <p:txBody>
          <a:bodyPr wrap="none">
            <a:spAutoFit/>
          </a:bodyPr>
          <a:lstStyle/>
          <a:p>
            <a:r>
              <a:rPr lang="en-US" sz="1800" b="0" i="0" u="none" strike="noStrike" dirty="0">
                <a:solidFill>
                  <a:srgbClr val="000000"/>
                </a:solidFill>
                <a:effectLst/>
                <a:latin typeface="Calibri" panose="020F0502020204030204" pitchFamily="34" charset="0"/>
              </a:rPr>
              <a:t>       23,000</a:t>
            </a:r>
            <a:endParaRPr lang="en-US" dirty="0">
              <a:solidFill>
                <a:schemeClr val="tx2">
                  <a:lumMod val="50000"/>
                </a:schemeClr>
              </a:solidFill>
            </a:endParaRPr>
          </a:p>
        </p:txBody>
      </p:sp>
      <p:graphicFrame>
        <p:nvGraphicFramePr>
          <p:cNvPr id="10" name="Chart 9">
            <a:extLst>
              <a:ext uri="{FF2B5EF4-FFF2-40B4-BE49-F238E27FC236}">
                <a16:creationId xmlns:a16="http://schemas.microsoft.com/office/drawing/2014/main" id="{B0354588-7648-4E57-E23D-11372A8829E6}"/>
              </a:ext>
            </a:extLst>
          </p:cNvPr>
          <p:cNvGraphicFramePr>
            <a:graphicFrameLocks/>
          </p:cNvGraphicFramePr>
          <p:nvPr>
            <p:extLst>
              <p:ext uri="{D42A27DB-BD31-4B8C-83A1-F6EECF244321}">
                <p14:modId xmlns:p14="http://schemas.microsoft.com/office/powerpoint/2010/main" val="3114209744"/>
              </p:ext>
            </p:extLst>
          </p:nvPr>
        </p:nvGraphicFramePr>
        <p:xfrm>
          <a:off x="361336" y="1410410"/>
          <a:ext cx="3632965" cy="4392057"/>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10">
            <a:extLst>
              <a:ext uri="{FF2B5EF4-FFF2-40B4-BE49-F238E27FC236}">
                <a16:creationId xmlns:a16="http://schemas.microsoft.com/office/drawing/2014/main" id="{2C694ADB-C664-7FE4-36EB-351ADDAD39C0}"/>
              </a:ext>
            </a:extLst>
          </p:cNvPr>
          <p:cNvSpPr/>
          <p:nvPr/>
        </p:nvSpPr>
        <p:spPr>
          <a:xfrm>
            <a:off x="949691" y="5987134"/>
            <a:ext cx="1087029" cy="369332"/>
          </a:xfrm>
          <a:prstGeom prst="rect">
            <a:avLst/>
          </a:prstGeom>
        </p:spPr>
        <p:txBody>
          <a:bodyPr wrap="none">
            <a:spAutoFit/>
          </a:bodyPr>
          <a:lstStyle/>
          <a:p>
            <a:r>
              <a:rPr lang="en-US" b="1" dirty="0">
                <a:solidFill>
                  <a:srgbClr val="000000"/>
                </a:solidFill>
                <a:latin typeface="Calibri" panose="020F0502020204030204" pitchFamily="34" charset="0"/>
              </a:rPr>
              <a:t>Universe:</a:t>
            </a:r>
            <a:endParaRPr lang="en-US" dirty="0"/>
          </a:p>
        </p:txBody>
      </p:sp>
      <p:sp>
        <p:nvSpPr>
          <p:cNvPr id="12" name="Rectangle 11">
            <a:extLst>
              <a:ext uri="{FF2B5EF4-FFF2-40B4-BE49-F238E27FC236}">
                <a16:creationId xmlns:a16="http://schemas.microsoft.com/office/drawing/2014/main" id="{7AC082FA-8298-10DF-C36F-E356AE02DC11}"/>
              </a:ext>
            </a:extLst>
          </p:cNvPr>
          <p:cNvSpPr/>
          <p:nvPr/>
        </p:nvSpPr>
        <p:spPr>
          <a:xfrm>
            <a:off x="2183369" y="5987134"/>
            <a:ext cx="1197764" cy="369332"/>
          </a:xfrm>
          <a:prstGeom prst="rect">
            <a:avLst/>
          </a:prstGeom>
          <a:ln>
            <a:solidFill>
              <a:schemeClr val="bg2">
                <a:lumMod val="10000"/>
              </a:schemeClr>
            </a:solidFill>
          </a:ln>
        </p:spPr>
        <p:txBody>
          <a:bodyPr wrap="none">
            <a:spAutoFit/>
          </a:bodyPr>
          <a:lstStyle/>
          <a:p>
            <a:r>
              <a:rPr lang="en-US" sz="1800" b="0" i="0" u="none" strike="noStrike" dirty="0">
                <a:solidFill>
                  <a:srgbClr val="000000"/>
                </a:solidFill>
                <a:effectLst/>
                <a:latin typeface="Calibri" panose="020F0502020204030204" pitchFamily="34" charset="0"/>
              </a:rPr>
              <a:t>       12,000</a:t>
            </a:r>
            <a:endParaRPr lang="en-US" dirty="0">
              <a:solidFill>
                <a:schemeClr val="tx2">
                  <a:lumMod val="50000"/>
                </a:schemeClr>
              </a:solidFill>
            </a:endParaRPr>
          </a:p>
        </p:txBody>
      </p:sp>
      <p:sp>
        <p:nvSpPr>
          <p:cNvPr id="13" name="TextBox 12">
            <a:extLst>
              <a:ext uri="{FF2B5EF4-FFF2-40B4-BE49-F238E27FC236}">
                <a16:creationId xmlns:a16="http://schemas.microsoft.com/office/drawing/2014/main" id="{7DC89BED-AAF9-AB0F-5490-18FBFAE63420}"/>
              </a:ext>
            </a:extLst>
          </p:cNvPr>
          <p:cNvSpPr txBox="1"/>
          <p:nvPr/>
        </p:nvSpPr>
        <p:spPr>
          <a:xfrm>
            <a:off x="557963" y="1205216"/>
            <a:ext cx="4003969" cy="369332"/>
          </a:xfrm>
          <a:prstGeom prst="rect">
            <a:avLst/>
          </a:prstGeom>
          <a:noFill/>
        </p:spPr>
        <p:txBody>
          <a:bodyPr wrap="square" rtlCol="0">
            <a:spAutoFit/>
          </a:bodyPr>
          <a:lstStyle/>
          <a:p>
            <a:pPr algn="ctr"/>
            <a:r>
              <a:rPr lang="en-US" b="1" dirty="0">
                <a:solidFill>
                  <a:srgbClr val="000000"/>
                </a:solidFill>
              </a:rPr>
              <a:t>River </a:t>
            </a:r>
            <a:r>
              <a:rPr lang="en-US" b="1" dirty="0" err="1">
                <a:solidFill>
                  <a:srgbClr val="000000"/>
                </a:solidFill>
              </a:rPr>
              <a:t>Cess</a:t>
            </a:r>
            <a:endParaRPr lang="en-US" b="1" dirty="0">
              <a:solidFill>
                <a:srgbClr val="000000"/>
              </a:solidFill>
            </a:endParaRPr>
          </a:p>
        </p:txBody>
      </p:sp>
    </p:spTree>
    <p:extLst>
      <p:ext uri="{BB962C8B-B14F-4D97-AF65-F5344CB8AC3E}">
        <p14:creationId xmlns:p14="http://schemas.microsoft.com/office/powerpoint/2010/main" val="33096736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EBCCD45-85EB-4503-A858-EC4A44069DFC}"/>
              </a:ext>
            </a:extLst>
          </p:cNvPr>
          <p:cNvSpPr txBox="1"/>
          <p:nvPr/>
        </p:nvSpPr>
        <p:spPr>
          <a:xfrm>
            <a:off x="6206837" y="3075057"/>
            <a:ext cx="5250872"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ea typeface="+mn-ea"/>
                <a:cs typeface="+mn-cs"/>
              </a:rPr>
              <a:t>TV and Radio Data</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i="1" dirty="0">
                <a:solidFill>
                  <a:srgbClr val="000000"/>
                </a:solidFill>
              </a:rPr>
              <a:t>Past Months</a:t>
            </a:r>
            <a:r>
              <a:rPr kumimoji="0" lang="en-US" sz="2800" b="0" i="1" u="none" strike="noStrike" kern="1200" cap="none" spc="0" normalizeH="0" baseline="0" noProof="0" dirty="0">
                <a:ln>
                  <a:noFill/>
                </a:ln>
                <a:solidFill>
                  <a:srgbClr val="000000"/>
                </a:solidFill>
                <a:effectLst/>
                <a:uLnTx/>
                <a:uFillTx/>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ea typeface="+mn-ea"/>
              <a:cs typeface="+mn-cs"/>
            </a:endParaRPr>
          </a:p>
        </p:txBody>
      </p:sp>
    </p:spTree>
    <p:extLst>
      <p:ext uri="{BB962C8B-B14F-4D97-AF65-F5344CB8AC3E}">
        <p14:creationId xmlns:p14="http://schemas.microsoft.com/office/powerpoint/2010/main" val="27454844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3DD427-89FA-2848-9F2F-4E8EBDE88559}"/>
              </a:ext>
            </a:extLst>
          </p:cNvPr>
          <p:cNvSpPr>
            <a:spLocks noGrp="1"/>
          </p:cNvSpPr>
          <p:nvPr>
            <p:ph type="title"/>
          </p:nvPr>
        </p:nvSpPr>
        <p:spPr>
          <a:xfrm>
            <a:off x="0" y="0"/>
            <a:ext cx="12191999" cy="610736"/>
          </a:xfrm>
          <a:noFill/>
        </p:spPr>
        <p:txBody>
          <a:bodyPr>
            <a:normAutofit fontScale="90000"/>
          </a:bodyPr>
          <a:lstStyle/>
          <a:p>
            <a:r>
              <a:rPr lang="en-US" dirty="0">
                <a:latin typeface="+mn-lt"/>
              </a:rPr>
              <a:t>TV Audience - National</a:t>
            </a:r>
          </a:p>
        </p:txBody>
      </p:sp>
      <p:graphicFrame>
        <p:nvGraphicFramePr>
          <p:cNvPr id="7" name="Chart 6">
            <a:extLst>
              <a:ext uri="{FF2B5EF4-FFF2-40B4-BE49-F238E27FC236}">
                <a16:creationId xmlns:a16="http://schemas.microsoft.com/office/drawing/2014/main" id="{FECE5611-5BC8-4FF9-BF7F-F2A07C2AC8F2}"/>
              </a:ext>
            </a:extLst>
          </p:cNvPr>
          <p:cNvGraphicFramePr/>
          <p:nvPr>
            <p:extLst>
              <p:ext uri="{D42A27DB-BD31-4B8C-83A1-F6EECF244321}">
                <p14:modId xmlns:p14="http://schemas.microsoft.com/office/powerpoint/2010/main" val="1744268163"/>
              </p:ext>
            </p:extLst>
          </p:nvPr>
        </p:nvGraphicFramePr>
        <p:xfrm>
          <a:off x="1" y="1514343"/>
          <a:ext cx="12191999" cy="4610018"/>
        </p:xfrm>
        <a:graphic>
          <a:graphicData uri="http://schemas.openxmlformats.org/drawingml/2006/chart">
            <c:chart xmlns:c="http://schemas.openxmlformats.org/drawingml/2006/chart" xmlns:r="http://schemas.openxmlformats.org/officeDocument/2006/relationships" r:id="rId2"/>
          </a:graphicData>
        </a:graphic>
      </p:graphicFrame>
      <p:sp>
        <p:nvSpPr>
          <p:cNvPr id="3" name="Content Placeholder 4">
            <a:extLst>
              <a:ext uri="{FF2B5EF4-FFF2-40B4-BE49-F238E27FC236}">
                <a16:creationId xmlns:a16="http://schemas.microsoft.com/office/drawing/2014/main" id="{DE58FBFE-74E3-C97E-9C61-71A3AB2DA4D7}"/>
              </a:ext>
            </a:extLst>
          </p:cNvPr>
          <p:cNvSpPr txBox="1">
            <a:spLocks/>
          </p:cNvSpPr>
          <p:nvPr/>
        </p:nvSpPr>
        <p:spPr>
          <a:xfrm>
            <a:off x="170610" y="1012220"/>
            <a:ext cx="11540837" cy="665977"/>
          </a:xfrm>
          <a:prstGeom prst="rect">
            <a:avLst/>
          </a:prstGeom>
        </p:spPr>
        <p:txBody>
          <a:bodyPr vert="horz" lIns="91440" tIns="45720" rIns="91440" bIns="45720" rtlCol="0">
            <a:noAutofit/>
          </a:bodyPr>
          <a:lstStyle>
            <a:lvl1pPr marL="228543" indent="-228543" algn="l" defTabSz="914172"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629" indent="-228543" algn="l" defTabSz="914172"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2715" indent="-228543" algn="l" defTabSz="914172" rtl="0" eaLnBrk="1" latinLnBrk="0" hangingPunct="1">
              <a:lnSpc>
                <a:spcPct val="90000"/>
              </a:lnSpc>
              <a:spcBef>
                <a:spcPts val="500"/>
              </a:spcBef>
              <a:buFont typeface="Arial" panose="020B0604020202020204" pitchFamily="34" charset="0"/>
              <a:buChar char="•"/>
              <a:defRPr sz="2000" i="1" kern="1200">
                <a:solidFill>
                  <a:schemeClr val="tx2"/>
                </a:solidFill>
                <a:latin typeface="+mn-lt"/>
                <a:ea typeface="+mn-ea"/>
                <a:cs typeface="+mn-cs"/>
              </a:defRPr>
            </a:lvl3pPr>
            <a:lvl4pPr marL="1599800" indent="-228543" algn="l" defTabSz="914172"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6886" indent="-228543" algn="l" defTabSz="914172" rtl="0" eaLnBrk="1" latinLnBrk="0" hangingPunct="1">
              <a:lnSpc>
                <a:spcPct val="90000"/>
              </a:lnSpc>
              <a:spcBef>
                <a:spcPts val="500"/>
              </a:spcBef>
              <a:buFont typeface="Arial" panose="020B0604020202020204" pitchFamily="34" charset="0"/>
              <a:buChar char="•"/>
              <a:defRPr sz="1800" i="1" kern="1200">
                <a:solidFill>
                  <a:schemeClr val="tx2"/>
                </a:solidFill>
                <a:latin typeface="+mn-lt"/>
                <a:ea typeface="+mn-ea"/>
                <a:cs typeface="+mn-cs"/>
              </a:defRPr>
            </a:lvl5pPr>
            <a:lvl6pPr marL="2513972"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172"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dirty="0">
                <a:solidFill>
                  <a:schemeClr val="tx1"/>
                </a:solidFill>
              </a:rPr>
              <a:t>TV viewership was measured as slightly higher than 2023 for the top stations of LNTV and Spoon TV</a:t>
            </a:r>
            <a:endParaRPr kumimoji="0" lang="en-US" sz="1600" b="0" i="0" u="none" strike="noStrike" kern="1200" cap="none" spc="0" normalizeH="0" baseline="0" noProof="0" dirty="0">
              <a:ln>
                <a:noFill/>
              </a:ln>
              <a:solidFill>
                <a:schemeClr val="tx1"/>
              </a:solidFill>
              <a:effectLst/>
              <a:uLnTx/>
              <a:uFillTx/>
              <a:ea typeface="+mn-ea"/>
              <a:cs typeface="+mn-cs"/>
            </a:endParaRPr>
          </a:p>
        </p:txBody>
      </p:sp>
      <p:sp>
        <p:nvSpPr>
          <p:cNvPr id="5" name="TextBox 4">
            <a:extLst>
              <a:ext uri="{FF2B5EF4-FFF2-40B4-BE49-F238E27FC236}">
                <a16:creationId xmlns:a16="http://schemas.microsoft.com/office/drawing/2014/main" id="{49CC50E8-AE64-F727-4270-05F1A73E35F8}"/>
              </a:ext>
            </a:extLst>
          </p:cNvPr>
          <p:cNvSpPr txBox="1"/>
          <p:nvPr/>
        </p:nvSpPr>
        <p:spPr>
          <a:xfrm>
            <a:off x="0" y="603283"/>
            <a:ext cx="210589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65000"/>
                  </a:prstClr>
                </a:solidFill>
                <a:effectLst/>
                <a:uLnTx/>
                <a:uFillTx/>
                <a:latin typeface="Calibri" panose="020F0502020204030204"/>
                <a:ea typeface="+mn-ea"/>
                <a:cs typeface="Calibri" panose="020F0502020204030204" pitchFamily="34" charset="0"/>
              </a:rPr>
              <a:t>August 2024</a:t>
            </a:r>
          </a:p>
        </p:txBody>
      </p:sp>
    </p:spTree>
    <p:extLst>
      <p:ext uri="{BB962C8B-B14F-4D97-AF65-F5344CB8AC3E}">
        <p14:creationId xmlns:p14="http://schemas.microsoft.com/office/powerpoint/2010/main" val="30400389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3DD427-89FA-2848-9F2F-4E8EBDE88559}"/>
              </a:ext>
            </a:extLst>
          </p:cNvPr>
          <p:cNvSpPr>
            <a:spLocks noGrp="1"/>
          </p:cNvSpPr>
          <p:nvPr>
            <p:ph type="title"/>
          </p:nvPr>
        </p:nvSpPr>
        <p:spPr>
          <a:xfrm>
            <a:off x="0" y="0"/>
            <a:ext cx="12191999" cy="610736"/>
          </a:xfrm>
          <a:noFill/>
        </p:spPr>
        <p:txBody>
          <a:bodyPr>
            <a:normAutofit fontScale="90000"/>
          </a:bodyPr>
          <a:lstStyle/>
          <a:p>
            <a:r>
              <a:rPr lang="en-US" dirty="0">
                <a:latin typeface="+mn-lt"/>
              </a:rPr>
              <a:t>TV Audience - Male</a:t>
            </a:r>
          </a:p>
        </p:txBody>
      </p:sp>
      <p:graphicFrame>
        <p:nvGraphicFramePr>
          <p:cNvPr id="7" name="Chart 6">
            <a:extLst>
              <a:ext uri="{FF2B5EF4-FFF2-40B4-BE49-F238E27FC236}">
                <a16:creationId xmlns:a16="http://schemas.microsoft.com/office/drawing/2014/main" id="{FECE5611-5BC8-4FF9-BF7F-F2A07C2AC8F2}"/>
              </a:ext>
            </a:extLst>
          </p:cNvPr>
          <p:cNvGraphicFramePr/>
          <p:nvPr>
            <p:extLst>
              <p:ext uri="{D42A27DB-BD31-4B8C-83A1-F6EECF244321}">
                <p14:modId xmlns:p14="http://schemas.microsoft.com/office/powerpoint/2010/main" val="3395835405"/>
              </p:ext>
            </p:extLst>
          </p:nvPr>
        </p:nvGraphicFramePr>
        <p:xfrm>
          <a:off x="1" y="1514343"/>
          <a:ext cx="12191999" cy="4610018"/>
        </p:xfrm>
        <a:graphic>
          <a:graphicData uri="http://schemas.openxmlformats.org/drawingml/2006/chart">
            <c:chart xmlns:c="http://schemas.openxmlformats.org/drawingml/2006/chart" xmlns:r="http://schemas.openxmlformats.org/officeDocument/2006/relationships" r:id="rId2"/>
          </a:graphicData>
        </a:graphic>
      </p:graphicFrame>
      <p:sp>
        <p:nvSpPr>
          <p:cNvPr id="3" name="Content Placeholder 4">
            <a:extLst>
              <a:ext uri="{FF2B5EF4-FFF2-40B4-BE49-F238E27FC236}">
                <a16:creationId xmlns:a16="http://schemas.microsoft.com/office/drawing/2014/main" id="{B86F6F35-9991-F03B-ED7C-CCD616CF490D}"/>
              </a:ext>
            </a:extLst>
          </p:cNvPr>
          <p:cNvSpPr txBox="1">
            <a:spLocks/>
          </p:cNvSpPr>
          <p:nvPr/>
        </p:nvSpPr>
        <p:spPr>
          <a:xfrm>
            <a:off x="162064" y="901125"/>
            <a:ext cx="11540837" cy="665977"/>
          </a:xfrm>
          <a:prstGeom prst="rect">
            <a:avLst/>
          </a:prstGeom>
        </p:spPr>
        <p:txBody>
          <a:bodyPr vert="horz" lIns="91440" tIns="45720" rIns="91440" bIns="45720" rtlCol="0">
            <a:noAutofit/>
          </a:bodyPr>
          <a:lstStyle>
            <a:lvl1pPr marL="228543" indent="-228543" algn="l" defTabSz="914172"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629" indent="-228543" algn="l" defTabSz="914172"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2715" indent="-228543" algn="l" defTabSz="914172" rtl="0" eaLnBrk="1" latinLnBrk="0" hangingPunct="1">
              <a:lnSpc>
                <a:spcPct val="90000"/>
              </a:lnSpc>
              <a:spcBef>
                <a:spcPts val="500"/>
              </a:spcBef>
              <a:buFont typeface="Arial" panose="020B0604020202020204" pitchFamily="34" charset="0"/>
              <a:buChar char="•"/>
              <a:defRPr sz="2000" i="1" kern="1200">
                <a:solidFill>
                  <a:schemeClr val="tx2"/>
                </a:solidFill>
                <a:latin typeface="+mn-lt"/>
                <a:ea typeface="+mn-ea"/>
                <a:cs typeface="+mn-cs"/>
              </a:defRPr>
            </a:lvl3pPr>
            <a:lvl4pPr marL="1599800" indent="-228543" algn="l" defTabSz="914172"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6886" indent="-228543" algn="l" defTabSz="914172" rtl="0" eaLnBrk="1" latinLnBrk="0" hangingPunct="1">
              <a:lnSpc>
                <a:spcPct val="90000"/>
              </a:lnSpc>
              <a:spcBef>
                <a:spcPts val="500"/>
              </a:spcBef>
              <a:buFont typeface="Arial" panose="020B0604020202020204" pitchFamily="34" charset="0"/>
              <a:buChar char="•"/>
              <a:defRPr sz="1800" i="1" kern="1200">
                <a:solidFill>
                  <a:schemeClr val="tx2"/>
                </a:solidFill>
                <a:latin typeface="+mn-lt"/>
                <a:ea typeface="+mn-ea"/>
                <a:cs typeface="+mn-cs"/>
              </a:defRPr>
            </a:lvl5pPr>
            <a:lvl6pPr marL="2513972"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172"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dirty="0">
                <a:solidFill>
                  <a:schemeClr val="tx1"/>
                </a:solidFill>
              </a:rPr>
              <a:t>Since 2023 there has been a slight increase in viewership among male audiences for the top stations</a:t>
            </a:r>
            <a:endParaRPr kumimoji="0" lang="en-US" sz="1600" b="0" i="0" u="none" strike="noStrike" kern="1200" cap="none" spc="0" normalizeH="0" baseline="0" noProof="0" dirty="0">
              <a:ln>
                <a:noFill/>
              </a:ln>
              <a:solidFill>
                <a:schemeClr val="tx1"/>
              </a:solidFill>
              <a:effectLst/>
              <a:uLnTx/>
              <a:uFillTx/>
              <a:ea typeface="+mn-ea"/>
              <a:cs typeface="+mn-cs"/>
            </a:endParaRPr>
          </a:p>
        </p:txBody>
      </p:sp>
      <p:sp>
        <p:nvSpPr>
          <p:cNvPr id="5" name="TextBox 4">
            <a:extLst>
              <a:ext uri="{FF2B5EF4-FFF2-40B4-BE49-F238E27FC236}">
                <a16:creationId xmlns:a16="http://schemas.microsoft.com/office/drawing/2014/main" id="{F72BDF7B-DB98-92F1-1F0E-55D709BF2702}"/>
              </a:ext>
            </a:extLst>
          </p:cNvPr>
          <p:cNvSpPr txBox="1"/>
          <p:nvPr/>
        </p:nvSpPr>
        <p:spPr>
          <a:xfrm>
            <a:off x="0" y="603283"/>
            <a:ext cx="210589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65000"/>
                  </a:prstClr>
                </a:solidFill>
                <a:effectLst/>
                <a:uLnTx/>
                <a:uFillTx/>
                <a:latin typeface="Calibri" panose="020F0502020204030204"/>
                <a:ea typeface="+mn-ea"/>
                <a:cs typeface="Calibri" panose="020F0502020204030204" pitchFamily="34" charset="0"/>
              </a:rPr>
              <a:t>August 2024</a:t>
            </a:r>
          </a:p>
        </p:txBody>
      </p:sp>
    </p:spTree>
    <p:extLst>
      <p:ext uri="{BB962C8B-B14F-4D97-AF65-F5344CB8AC3E}">
        <p14:creationId xmlns:p14="http://schemas.microsoft.com/office/powerpoint/2010/main" val="18551523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3DD427-89FA-2848-9F2F-4E8EBDE88559}"/>
              </a:ext>
            </a:extLst>
          </p:cNvPr>
          <p:cNvSpPr>
            <a:spLocks noGrp="1"/>
          </p:cNvSpPr>
          <p:nvPr>
            <p:ph type="title"/>
          </p:nvPr>
        </p:nvSpPr>
        <p:spPr>
          <a:xfrm>
            <a:off x="0" y="0"/>
            <a:ext cx="12191999" cy="610736"/>
          </a:xfrm>
          <a:noFill/>
        </p:spPr>
        <p:txBody>
          <a:bodyPr>
            <a:normAutofit fontScale="90000"/>
          </a:bodyPr>
          <a:lstStyle/>
          <a:p>
            <a:r>
              <a:rPr lang="en-US" dirty="0">
                <a:latin typeface="+mn-lt"/>
              </a:rPr>
              <a:t>TV Audience - Female</a:t>
            </a:r>
          </a:p>
        </p:txBody>
      </p:sp>
      <p:graphicFrame>
        <p:nvGraphicFramePr>
          <p:cNvPr id="7" name="Chart 6">
            <a:extLst>
              <a:ext uri="{FF2B5EF4-FFF2-40B4-BE49-F238E27FC236}">
                <a16:creationId xmlns:a16="http://schemas.microsoft.com/office/drawing/2014/main" id="{FECE5611-5BC8-4FF9-BF7F-F2A07C2AC8F2}"/>
              </a:ext>
            </a:extLst>
          </p:cNvPr>
          <p:cNvGraphicFramePr/>
          <p:nvPr>
            <p:extLst>
              <p:ext uri="{D42A27DB-BD31-4B8C-83A1-F6EECF244321}">
                <p14:modId xmlns:p14="http://schemas.microsoft.com/office/powerpoint/2010/main" val="1923527331"/>
              </p:ext>
            </p:extLst>
          </p:nvPr>
        </p:nvGraphicFramePr>
        <p:xfrm>
          <a:off x="1" y="1514343"/>
          <a:ext cx="12191999" cy="4610018"/>
        </p:xfrm>
        <a:graphic>
          <a:graphicData uri="http://schemas.openxmlformats.org/drawingml/2006/chart">
            <c:chart xmlns:c="http://schemas.openxmlformats.org/drawingml/2006/chart" xmlns:r="http://schemas.openxmlformats.org/officeDocument/2006/relationships" r:id="rId2"/>
          </a:graphicData>
        </a:graphic>
      </p:graphicFrame>
      <p:sp>
        <p:nvSpPr>
          <p:cNvPr id="3" name="Content Placeholder 4">
            <a:extLst>
              <a:ext uri="{FF2B5EF4-FFF2-40B4-BE49-F238E27FC236}">
                <a16:creationId xmlns:a16="http://schemas.microsoft.com/office/drawing/2014/main" id="{2AE55BB1-5722-2613-ECA8-349F3C21B444}"/>
              </a:ext>
            </a:extLst>
          </p:cNvPr>
          <p:cNvSpPr txBox="1">
            <a:spLocks/>
          </p:cNvSpPr>
          <p:nvPr/>
        </p:nvSpPr>
        <p:spPr>
          <a:xfrm>
            <a:off x="162064" y="901125"/>
            <a:ext cx="11540837" cy="665977"/>
          </a:xfrm>
          <a:prstGeom prst="rect">
            <a:avLst/>
          </a:prstGeom>
        </p:spPr>
        <p:txBody>
          <a:bodyPr vert="horz" lIns="91440" tIns="45720" rIns="91440" bIns="45720" rtlCol="0">
            <a:noAutofit/>
          </a:bodyPr>
          <a:lstStyle>
            <a:lvl1pPr marL="228543" indent="-228543" algn="l" defTabSz="914172"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629" indent="-228543" algn="l" defTabSz="914172"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2715" indent="-228543" algn="l" defTabSz="914172" rtl="0" eaLnBrk="1" latinLnBrk="0" hangingPunct="1">
              <a:lnSpc>
                <a:spcPct val="90000"/>
              </a:lnSpc>
              <a:spcBef>
                <a:spcPts val="500"/>
              </a:spcBef>
              <a:buFont typeface="Arial" panose="020B0604020202020204" pitchFamily="34" charset="0"/>
              <a:buChar char="•"/>
              <a:defRPr sz="2000" i="1" kern="1200">
                <a:solidFill>
                  <a:schemeClr val="tx2"/>
                </a:solidFill>
                <a:latin typeface="+mn-lt"/>
                <a:ea typeface="+mn-ea"/>
                <a:cs typeface="+mn-cs"/>
              </a:defRPr>
            </a:lvl3pPr>
            <a:lvl4pPr marL="1599800" indent="-228543" algn="l" defTabSz="914172"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6886" indent="-228543" algn="l" defTabSz="914172" rtl="0" eaLnBrk="1" latinLnBrk="0" hangingPunct="1">
              <a:lnSpc>
                <a:spcPct val="90000"/>
              </a:lnSpc>
              <a:spcBef>
                <a:spcPts val="500"/>
              </a:spcBef>
              <a:buFont typeface="Arial" panose="020B0604020202020204" pitchFamily="34" charset="0"/>
              <a:buChar char="•"/>
              <a:defRPr sz="1800" i="1" kern="1200">
                <a:solidFill>
                  <a:schemeClr val="tx2"/>
                </a:solidFill>
                <a:latin typeface="+mn-lt"/>
                <a:ea typeface="+mn-ea"/>
                <a:cs typeface="+mn-cs"/>
              </a:defRPr>
            </a:lvl5pPr>
            <a:lvl6pPr marL="2513972"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172"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chemeClr val="tx1"/>
                </a:solidFill>
                <a:effectLst/>
                <a:uLnTx/>
                <a:uFillTx/>
                <a:ea typeface="+mn-ea"/>
                <a:cs typeface="+mn-cs"/>
              </a:rPr>
              <a:t>There was a higher viewership for female audiences on LNTV in August 2024 compared to their male counterparts. LNTV took the lead in viewership with 66,000 viewers on average in this demographic. Viewership for females is more focused on the top 2 stations. </a:t>
            </a:r>
          </a:p>
        </p:txBody>
      </p:sp>
      <p:sp>
        <p:nvSpPr>
          <p:cNvPr id="5" name="TextBox 4">
            <a:extLst>
              <a:ext uri="{FF2B5EF4-FFF2-40B4-BE49-F238E27FC236}">
                <a16:creationId xmlns:a16="http://schemas.microsoft.com/office/drawing/2014/main" id="{8437142E-5751-F827-0D48-3B994CCB9FF8}"/>
              </a:ext>
            </a:extLst>
          </p:cNvPr>
          <p:cNvSpPr txBox="1"/>
          <p:nvPr/>
        </p:nvSpPr>
        <p:spPr>
          <a:xfrm>
            <a:off x="0" y="603283"/>
            <a:ext cx="210589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65000"/>
                  </a:prstClr>
                </a:solidFill>
                <a:effectLst/>
                <a:uLnTx/>
                <a:uFillTx/>
                <a:latin typeface="Calibri" panose="020F0502020204030204"/>
                <a:ea typeface="+mn-ea"/>
                <a:cs typeface="Calibri" panose="020F0502020204030204" pitchFamily="34" charset="0"/>
              </a:rPr>
              <a:t>August 2024</a:t>
            </a:r>
          </a:p>
        </p:txBody>
      </p:sp>
    </p:spTree>
    <p:extLst>
      <p:ext uri="{BB962C8B-B14F-4D97-AF65-F5344CB8AC3E}">
        <p14:creationId xmlns:p14="http://schemas.microsoft.com/office/powerpoint/2010/main" val="1600629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15951" y="1925216"/>
            <a:ext cx="8347134" cy="34778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4-hour recall is the </a:t>
            </a: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shortest recall time</a:t>
            </a: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in the industry, giving us the most accurate data possible.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GeoPoll’s unique mobile survey methodology measures </a:t>
            </a: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individuals</a:t>
            </a: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as they consume media throughout the day.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SMS surveys reach those with </a:t>
            </a: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any phone</a:t>
            </a: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even without a data connection or airtime credit.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 small incentive after each completed survey ensures </a:t>
            </a: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panel</a:t>
            </a: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retention rates remain high</a:t>
            </a: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p>
        </p:txBody>
      </p:sp>
      <p:pic>
        <p:nvPicPr>
          <p:cNvPr id="12" name="Picture 11"/>
          <p:cNvPicPr>
            <a:picLocks noChangeAspect="1"/>
          </p:cNvPicPr>
          <p:nvPr/>
        </p:nvPicPr>
        <p:blipFill>
          <a:blip r:embed="rId2"/>
          <a:stretch>
            <a:fillRect/>
          </a:stretch>
        </p:blipFill>
        <p:spPr>
          <a:xfrm>
            <a:off x="1809939" y="1967329"/>
            <a:ext cx="506012" cy="506012"/>
          </a:xfrm>
          <a:prstGeom prst="rect">
            <a:avLst/>
          </a:prstGeom>
        </p:spPr>
      </p:pic>
      <p:pic>
        <p:nvPicPr>
          <p:cNvPr id="13" name="Picture 12"/>
          <p:cNvPicPr>
            <a:picLocks noChangeAspect="1"/>
          </p:cNvPicPr>
          <p:nvPr/>
        </p:nvPicPr>
        <p:blipFill>
          <a:blip r:embed="rId2"/>
          <a:stretch>
            <a:fillRect/>
          </a:stretch>
        </p:blipFill>
        <p:spPr>
          <a:xfrm>
            <a:off x="1809939" y="2899014"/>
            <a:ext cx="506012" cy="506012"/>
          </a:xfrm>
          <a:prstGeom prst="rect">
            <a:avLst/>
          </a:prstGeom>
        </p:spPr>
      </p:pic>
      <p:pic>
        <p:nvPicPr>
          <p:cNvPr id="14" name="Picture 13"/>
          <p:cNvPicPr>
            <a:picLocks noChangeAspect="1"/>
          </p:cNvPicPr>
          <p:nvPr/>
        </p:nvPicPr>
        <p:blipFill>
          <a:blip r:embed="rId2"/>
          <a:stretch>
            <a:fillRect/>
          </a:stretch>
        </p:blipFill>
        <p:spPr>
          <a:xfrm>
            <a:off x="1809939" y="3861391"/>
            <a:ext cx="506012" cy="506012"/>
          </a:xfrm>
          <a:prstGeom prst="rect">
            <a:avLst/>
          </a:prstGeom>
        </p:spPr>
      </p:pic>
      <p:pic>
        <p:nvPicPr>
          <p:cNvPr id="15" name="Picture 14"/>
          <p:cNvPicPr>
            <a:picLocks noChangeAspect="1"/>
          </p:cNvPicPr>
          <p:nvPr/>
        </p:nvPicPr>
        <p:blipFill>
          <a:blip r:embed="rId2"/>
          <a:stretch>
            <a:fillRect/>
          </a:stretch>
        </p:blipFill>
        <p:spPr>
          <a:xfrm>
            <a:off x="1809939" y="4823768"/>
            <a:ext cx="506012" cy="506012"/>
          </a:xfrm>
          <a:prstGeom prst="rect">
            <a:avLst/>
          </a:prstGeom>
        </p:spPr>
      </p:pic>
      <p:sp>
        <p:nvSpPr>
          <p:cNvPr id="17" name="TextBox 16"/>
          <p:cNvSpPr txBox="1"/>
          <p:nvPr/>
        </p:nvSpPr>
        <p:spPr>
          <a:xfrm>
            <a:off x="0" y="942938"/>
            <a:ext cx="9835978"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lumMod val="75000"/>
                    <a:lumOff val="25000"/>
                  </a:prstClr>
                </a:solidFill>
                <a:effectLst/>
                <a:uLnTx/>
                <a:uFillTx/>
                <a:latin typeface="Open Sans" panose="020B0606030504020204" pitchFamily="34" charset="0"/>
                <a:ea typeface="Open Sans" panose="020B0606030504020204" pitchFamily="34" charset="0"/>
                <a:cs typeface="Open Sans" panose="020B0606030504020204" pitchFamily="34" charset="0"/>
              </a:rPr>
              <a:t>Key Benefits of </a:t>
            </a:r>
            <a:r>
              <a:rPr kumimoji="0" lang="en-US" sz="4400" b="1" i="0" u="none" strike="noStrike" kern="1200" cap="none" spc="0" normalizeH="0" baseline="0" noProof="0" dirty="0">
                <a:ln>
                  <a:noFill/>
                </a:ln>
                <a:solidFill>
                  <a:srgbClr val="449BB9"/>
                </a:solidFill>
                <a:effectLst/>
                <a:uLnTx/>
                <a:uFillTx/>
                <a:latin typeface="Open Sans" panose="020B0606030504020204" pitchFamily="34" charset="0"/>
                <a:ea typeface="Open Sans" panose="020B0606030504020204" pitchFamily="34" charset="0"/>
                <a:cs typeface="Open Sans" panose="020B0606030504020204" pitchFamily="34" charset="0"/>
              </a:rPr>
              <a:t>the approach</a:t>
            </a:r>
          </a:p>
        </p:txBody>
      </p:sp>
    </p:spTree>
    <p:extLst>
      <p:ext uri="{BB962C8B-B14F-4D97-AF65-F5344CB8AC3E}">
        <p14:creationId xmlns:p14="http://schemas.microsoft.com/office/powerpoint/2010/main" val="1577476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3DD427-89FA-2848-9F2F-4E8EBDE88559}"/>
              </a:ext>
            </a:extLst>
          </p:cNvPr>
          <p:cNvSpPr>
            <a:spLocks noGrp="1"/>
          </p:cNvSpPr>
          <p:nvPr>
            <p:ph type="title"/>
          </p:nvPr>
        </p:nvSpPr>
        <p:spPr>
          <a:xfrm>
            <a:off x="1" y="25878"/>
            <a:ext cx="12191999" cy="464797"/>
          </a:xfrm>
          <a:noFill/>
        </p:spPr>
        <p:txBody>
          <a:bodyPr>
            <a:normAutofit fontScale="90000"/>
          </a:bodyPr>
          <a:lstStyle/>
          <a:p>
            <a:r>
              <a:rPr lang="en-US" dirty="0">
                <a:latin typeface="+mn-lt"/>
              </a:rPr>
              <a:t>TV Share - National</a:t>
            </a:r>
          </a:p>
        </p:txBody>
      </p:sp>
      <p:graphicFrame>
        <p:nvGraphicFramePr>
          <p:cNvPr id="2" name="Table 1">
            <a:extLst>
              <a:ext uri="{FF2B5EF4-FFF2-40B4-BE49-F238E27FC236}">
                <a16:creationId xmlns:a16="http://schemas.microsoft.com/office/drawing/2014/main" id="{0F5207AF-491C-4890-81D0-364C52083A69}"/>
              </a:ext>
            </a:extLst>
          </p:cNvPr>
          <p:cNvGraphicFramePr>
            <a:graphicFrameLocks noGrp="1"/>
          </p:cNvGraphicFramePr>
          <p:nvPr>
            <p:extLst>
              <p:ext uri="{D42A27DB-BD31-4B8C-83A1-F6EECF244321}">
                <p14:modId xmlns:p14="http://schemas.microsoft.com/office/powerpoint/2010/main" val="3802265899"/>
              </p:ext>
            </p:extLst>
          </p:nvPr>
        </p:nvGraphicFramePr>
        <p:xfrm>
          <a:off x="439946" y="1181818"/>
          <a:ext cx="11317852" cy="4804912"/>
        </p:xfrm>
        <a:graphic>
          <a:graphicData uri="http://schemas.openxmlformats.org/drawingml/2006/table">
            <a:tbl>
              <a:tblPr firstRow="1" bandRow="1">
                <a:tableStyleId>{073A0DAA-6AF3-43AB-8588-CEC1D06C72B9}</a:tableStyleId>
              </a:tblPr>
              <a:tblGrid>
                <a:gridCol w="1616836">
                  <a:extLst>
                    <a:ext uri="{9D8B030D-6E8A-4147-A177-3AD203B41FA5}">
                      <a16:colId xmlns:a16="http://schemas.microsoft.com/office/drawing/2014/main" val="3063409366"/>
                    </a:ext>
                  </a:extLst>
                </a:gridCol>
                <a:gridCol w="1616836">
                  <a:extLst>
                    <a:ext uri="{9D8B030D-6E8A-4147-A177-3AD203B41FA5}">
                      <a16:colId xmlns:a16="http://schemas.microsoft.com/office/drawing/2014/main" val="2036679139"/>
                    </a:ext>
                  </a:extLst>
                </a:gridCol>
                <a:gridCol w="1616836">
                  <a:extLst>
                    <a:ext uri="{9D8B030D-6E8A-4147-A177-3AD203B41FA5}">
                      <a16:colId xmlns:a16="http://schemas.microsoft.com/office/drawing/2014/main" val="2462462040"/>
                    </a:ext>
                  </a:extLst>
                </a:gridCol>
                <a:gridCol w="1616836">
                  <a:extLst>
                    <a:ext uri="{9D8B030D-6E8A-4147-A177-3AD203B41FA5}">
                      <a16:colId xmlns:a16="http://schemas.microsoft.com/office/drawing/2014/main" val="1487326191"/>
                    </a:ext>
                  </a:extLst>
                </a:gridCol>
                <a:gridCol w="1616836">
                  <a:extLst>
                    <a:ext uri="{9D8B030D-6E8A-4147-A177-3AD203B41FA5}">
                      <a16:colId xmlns:a16="http://schemas.microsoft.com/office/drawing/2014/main" val="857988215"/>
                    </a:ext>
                  </a:extLst>
                </a:gridCol>
                <a:gridCol w="1616836">
                  <a:extLst>
                    <a:ext uri="{9D8B030D-6E8A-4147-A177-3AD203B41FA5}">
                      <a16:colId xmlns:a16="http://schemas.microsoft.com/office/drawing/2014/main" val="2443128925"/>
                    </a:ext>
                  </a:extLst>
                </a:gridCol>
                <a:gridCol w="1616836">
                  <a:extLst>
                    <a:ext uri="{9D8B030D-6E8A-4147-A177-3AD203B41FA5}">
                      <a16:colId xmlns:a16="http://schemas.microsoft.com/office/drawing/2014/main" val="3513869604"/>
                    </a:ext>
                  </a:extLst>
                </a:gridCol>
              </a:tblGrid>
              <a:tr h="600614">
                <a:tc>
                  <a:txBody>
                    <a:bodyPr/>
                    <a:lstStyle/>
                    <a:p>
                      <a:pPr algn="ctr" rtl="0" fontAlgn="ctr"/>
                      <a:r>
                        <a:rPr lang="en-US" sz="1800" b="1" i="0" u="none" strike="noStrike">
                          <a:solidFill>
                            <a:srgbClr val="FFFFFF"/>
                          </a:solidFill>
                          <a:effectLst/>
                          <a:latin typeface="Calibri" panose="020F0502020204030204" pitchFamily="34" charset="0"/>
                        </a:rPr>
                        <a:t>Stations</a:t>
                      </a:r>
                    </a:p>
                  </a:txBody>
                  <a:tcPr marL="9525" marR="9525" marT="9525" marB="0" anchor="ctr"/>
                </a:tc>
                <a:tc>
                  <a:txBody>
                    <a:bodyPr/>
                    <a:lstStyle/>
                    <a:p>
                      <a:pPr algn="ctr" rtl="0" fontAlgn="ctr"/>
                      <a:r>
                        <a:rPr lang="en-US" sz="1800" b="1" i="0" u="none" strike="noStrike">
                          <a:solidFill>
                            <a:srgbClr val="FFFFFF"/>
                          </a:solidFill>
                          <a:effectLst/>
                          <a:latin typeface="Calibri" panose="020F0502020204030204" pitchFamily="34" charset="0"/>
                        </a:rPr>
                        <a:t>19-Jul</a:t>
                      </a:r>
                    </a:p>
                  </a:txBody>
                  <a:tcPr marL="9525" marR="9525" marT="9525" marB="0" anchor="ctr"/>
                </a:tc>
                <a:tc>
                  <a:txBody>
                    <a:bodyPr/>
                    <a:lstStyle/>
                    <a:p>
                      <a:pPr algn="ctr" rtl="0" fontAlgn="ctr"/>
                      <a:r>
                        <a:rPr lang="en-US" sz="1800" b="1" i="0" u="none" strike="noStrike">
                          <a:solidFill>
                            <a:srgbClr val="FFFFFF"/>
                          </a:solidFill>
                          <a:effectLst/>
                          <a:latin typeface="Calibri" panose="020F0502020204030204" pitchFamily="34" charset="0"/>
                        </a:rPr>
                        <a:t>20-Feb</a:t>
                      </a:r>
                    </a:p>
                  </a:txBody>
                  <a:tcPr marL="9525" marR="9525" marT="9525" marB="0" anchor="ctr"/>
                </a:tc>
                <a:tc>
                  <a:txBody>
                    <a:bodyPr/>
                    <a:lstStyle/>
                    <a:p>
                      <a:pPr algn="ctr" rtl="0" fontAlgn="ctr"/>
                      <a:r>
                        <a:rPr lang="en-US" sz="1800" b="1" i="0" u="none" strike="noStrike">
                          <a:solidFill>
                            <a:srgbClr val="FFFFFF"/>
                          </a:solidFill>
                          <a:effectLst/>
                          <a:latin typeface="Calibri" panose="020F0502020204030204" pitchFamily="34" charset="0"/>
                        </a:rPr>
                        <a:t>22-Feb</a:t>
                      </a:r>
                    </a:p>
                  </a:txBody>
                  <a:tcPr marL="9525" marR="9525" marT="9525" marB="0" anchor="ctr"/>
                </a:tc>
                <a:tc>
                  <a:txBody>
                    <a:bodyPr/>
                    <a:lstStyle/>
                    <a:p>
                      <a:pPr algn="ctr" rtl="0" fontAlgn="ctr"/>
                      <a:r>
                        <a:rPr lang="en-US" sz="1800" b="1" i="0" u="none" strike="noStrike">
                          <a:solidFill>
                            <a:srgbClr val="FFFFFF"/>
                          </a:solidFill>
                          <a:effectLst/>
                          <a:latin typeface="Calibri" panose="020F0502020204030204" pitchFamily="34" charset="0"/>
                        </a:rPr>
                        <a:t>23-Jun</a:t>
                      </a:r>
                    </a:p>
                  </a:txBody>
                  <a:tcPr marL="9525" marR="9525" marT="9525" marB="0" anchor="ctr"/>
                </a:tc>
                <a:tc>
                  <a:txBody>
                    <a:bodyPr/>
                    <a:lstStyle/>
                    <a:p>
                      <a:pPr algn="ctr" rtl="0" fontAlgn="ctr"/>
                      <a:r>
                        <a:rPr lang="en-US" sz="1800" b="1" i="0" u="none" strike="noStrike">
                          <a:solidFill>
                            <a:srgbClr val="FFFFFF"/>
                          </a:solidFill>
                          <a:effectLst/>
                          <a:latin typeface="Calibri" panose="020F0502020204030204" pitchFamily="34" charset="0"/>
                        </a:rPr>
                        <a:t>24-Aug</a:t>
                      </a:r>
                    </a:p>
                  </a:txBody>
                  <a:tcPr marL="9525" marR="9525" marT="9525" marB="0" anchor="ctr"/>
                </a:tc>
                <a:tc>
                  <a:txBody>
                    <a:bodyPr/>
                    <a:lstStyle/>
                    <a:p>
                      <a:pPr algn="ctr" rtl="0" fontAlgn="ctr"/>
                      <a:r>
                        <a:rPr lang="en-US" sz="1800" b="1" i="0" u="none" strike="noStrike">
                          <a:solidFill>
                            <a:srgbClr val="FFFFFF"/>
                          </a:solidFill>
                          <a:effectLst/>
                          <a:latin typeface="Calibri" panose="020F0502020204030204" pitchFamily="34" charset="0"/>
                        </a:rPr>
                        <a:t>Average</a:t>
                      </a:r>
                    </a:p>
                  </a:txBody>
                  <a:tcPr marL="9525" marR="9525" marT="9525" marB="0" anchor="ctr"/>
                </a:tc>
                <a:extLst>
                  <a:ext uri="{0D108BD9-81ED-4DB2-BD59-A6C34878D82A}">
                    <a16:rowId xmlns:a16="http://schemas.microsoft.com/office/drawing/2014/main" val="241455811"/>
                  </a:ext>
                </a:extLst>
              </a:tr>
              <a:tr h="600614">
                <a:tc>
                  <a:txBody>
                    <a:bodyPr/>
                    <a:lstStyle/>
                    <a:p>
                      <a:pPr algn="l" rtl="0" fontAlgn="ctr"/>
                      <a:r>
                        <a:rPr lang="en-US" sz="1600" b="1" i="0" u="none" strike="noStrike">
                          <a:solidFill>
                            <a:srgbClr val="000000"/>
                          </a:solidFill>
                          <a:effectLst/>
                          <a:latin typeface="Calibri" panose="020F0502020204030204" pitchFamily="34" charset="0"/>
                        </a:rPr>
                        <a:t>LNTV</a:t>
                      </a:r>
                    </a:p>
                  </a:txBody>
                  <a:tcPr marL="9525" marR="9525" marT="9525" marB="0" anchor="ctr"/>
                </a:tc>
                <a:tc>
                  <a:txBody>
                    <a:bodyPr/>
                    <a:lstStyle/>
                    <a:p>
                      <a:pPr algn="ctr" rtl="0" fontAlgn="ctr"/>
                      <a:r>
                        <a:rPr lang="en-US" sz="1600" b="0" i="0" u="none" strike="noStrike">
                          <a:solidFill>
                            <a:srgbClr val="000000"/>
                          </a:solidFill>
                          <a:effectLst/>
                          <a:latin typeface="Calibri" panose="020F0502020204030204" pitchFamily="34" charset="0"/>
                        </a:rPr>
                        <a:t>27%</a:t>
                      </a:r>
                    </a:p>
                  </a:txBody>
                  <a:tcPr marL="9525" marR="9525" marT="9525" marB="0" anchor="ctr"/>
                </a:tc>
                <a:tc>
                  <a:txBody>
                    <a:bodyPr/>
                    <a:lstStyle/>
                    <a:p>
                      <a:pPr algn="ctr" rtl="0" fontAlgn="ctr"/>
                      <a:r>
                        <a:rPr lang="en-US" sz="1600" b="0" i="0" u="none" strike="noStrike">
                          <a:solidFill>
                            <a:srgbClr val="000000"/>
                          </a:solidFill>
                          <a:effectLst/>
                          <a:latin typeface="Calibri" panose="020F0502020204030204" pitchFamily="34" charset="0"/>
                        </a:rPr>
                        <a:t>36%</a:t>
                      </a:r>
                    </a:p>
                  </a:txBody>
                  <a:tcPr marL="9525" marR="9525" marT="9525" marB="0" anchor="ctr"/>
                </a:tc>
                <a:tc>
                  <a:txBody>
                    <a:bodyPr/>
                    <a:lstStyle/>
                    <a:p>
                      <a:pPr algn="ctr" rtl="0" fontAlgn="ctr"/>
                      <a:r>
                        <a:rPr lang="en-US" sz="1600" b="0" i="0" u="none" strike="noStrike">
                          <a:solidFill>
                            <a:srgbClr val="000000"/>
                          </a:solidFill>
                          <a:effectLst/>
                          <a:latin typeface="Calibri" panose="020F0502020204030204" pitchFamily="34" charset="0"/>
                        </a:rPr>
                        <a:t>27%</a:t>
                      </a:r>
                    </a:p>
                  </a:txBody>
                  <a:tcPr marL="9525" marR="9525" marT="9525" marB="0" anchor="ctr"/>
                </a:tc>
                <a:tc>
                  <a:txBody>
                    <a:bodyPr/>
                    <a:lstStyle/>
                    <a:p>
                      <a:pPr algn="ctr" rtl="0" fontAlgn="ctr"/>
                      <a:r>
                        <a:rPr lang="en-US" sz="1600" b="0" i="0" u="none" strike="noStrike">
                          <a:solidFill>
                            <a:srgbClr val="000000"/>
                          </a:solidFill>
                          <a:effectLst/>
                          <a:latin typeface="Calibri" panose="020F0502020204030204" pitchFamily="34" charset="0"/>
                        </a:rPr>
                        <a:t>27%</a:t>
                      </a:r>
                    </a:p>
                  </a:txBody>
                  <a:tcPr marL="9525" marR="9525" marT="9525" marB="0" anchor="ctr"/>
                </a:tc>
                <a:tc>
                  <a:txBody>
                    <a:bodyPr/>
                    <a:lstStyle/>
                    <a:p>
                      <a:pPr algn="ctr" rtl="0" fontAlgn="ctr"/>
                      <a:r>
                        <a:rPr lang="en-US" sz="1600" b="1" i="0" u="none" strike="noStrike">
                          <a:solidFill>
                            <a:srgbClr val="000000"/>
                          </a:solidFill>
                          <a:effectLst/>
                          <a:latin typeface="Calibri" panose="020F0502020204030204" pitchFamily="34" charset="0"/>
                        </a:rPr>
                        <a:t>28%</a:t>
                      </a:r>
                    </a:p>
                  </a:txBody>
                  <a:tcPr marL="9525" marR="9525" marT="9525" marB="0" anchor="ctr"/>
                </a:tc>
                <a:tc>
                  <a:txBody>
                    <a:bodyPr/>
                    <a:lstStyle/>
                    <a:p>
                      <a:pPr algn="ctr" rtl="0" fontAlgn="ctr"/>
                      <a:r>
                        <a:rPr lang="en-US" sz="1600" b="0" i="0" u="none" strike="noStrike">
                          <a:solidFill>
                            <a:srgbClr val="000000"/>
                          </a:solidFill>
                          <a:effectLst/>
                          <a:latin typeface="Calibri" panose="020F0502020204030204" pitchFamily="34" charset="0"/>
                        </a:rPr>
                        <a:t>29%</a:t>
                      </a:r>
                    </a:p>
                  </a:txBody>
                  <a:tcPr marL="9525" marR="9525" marT="9525" marB="0" anchor="ctr"/>
                </a:tc>
                <a:extLst>
                  <a:ext uri="{0D108BD9-81ED-4DB2-BD59-A6C34878D82A}">
                    <a16:rowId xmlns:a16="http://schemas.microsoft.com/office/drawing/2014/main" val="2538357059"/>
                  </a:ext>
                </a:extLst>
              </a:tr>
              <a:tr h="600614">
                <a:tc>
                  <a:txBody>
                    <a:bodyPr/>
                    <a:lstStyle/>
                    <a:p>
                      <a:pPr algn="l" rtl="0" fontAlgn="ctr"/>
                      <a:r>
                        <a:rPr lang="en-US" sz="1600" b="1" i="0" u="none" strike="noStrike">
                          <a:solidFill>
                            <a:srgbClr val="000000"/>
                          </a:solidFill>
                          <a:effectLst/>
                          <a:latin typeface="Calibri" panose="020F0502020204030204" pitchFamily="34" charset="0"/>
                        </a:rPr>
                        <a:t>Spoon TV</a:t>
                      </a:r>
                    </a:p>
                  </a:txBody>
                  <a:tcPr marL="9525" marR="9525" marT="9525" marB="0" anchor="ctr"/>
                </a:tc>
                <a:tc>
                  <a:txBody>
                    <a:bodyPr/>
                    <a:lstStyle/>
                    <a:p>
                      <a:pPr algn="ctr" rtl="0" fontAlgn="ctr"/>
                      <a:r>
                        <a:rPr lang="en-US" sz="16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ctr"/>
                      <a:r>
                        <a:rPr lang="en-US" sz="16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ctr"/>
                      <a:r>
                        <a:rPr lang="en-US" sz="1600" b="0" i="0" u="none" strike="noStrike">
                          <a:solidFill>
                            <a:srgbClr val="000000"/>
                          </a:solidFill>
                          <a:effectLst/>
                          <a:latin typeface="Calibri" panose="020F0502020204030204" pitchFamily="34" charset="0"/>
                        </a:rPr>
                        <a:t>20%</a:t>
                      </a:r>
                    </a:p>
                  </a:txBody>
                  <a:tcPr marL="9525" marR="9525" marT="9525" marB="0" anchor="ctr"/>
                </a:tc>
                <a:tc>
                  <a:txBody>
                    <a:bodyPr/>
                    <a:lstStyle/>
                    <a:p>
                      <a:pPr algn="ctr" rtl="0" fontAlgn="ctr"/>
                      <a:r>
                        <a:rPr lang="en-US" sz="1600" b="0" i="0" u="none" strike="noStrike">
                          <a:solidFill>
                            <a:srgbClr val="000000"/>
                          </a:solidFill>
                          <a:effectLst/>
                          <a:latin typeface="Calibri" panose="020F0502020204030204" pitchFamily="34" charset="0"/>
                        </a:rPr>
                        <a:t>21%</a:t>
                      </a:r>
                    </a:p>
                  </a:txBody>
                  <a:tcPr marL="9525" marR="9525" marT="9525" marB="0" anchor="ctr"/>
                </a:tc>
                <a:tc>
                  <a:txBody>
                    <a:bodyPr/>
                    <a:lstStyle/>
                    <a:p>
                      <a:pPr algn="ctr" rtl="0" fontAlgn="ctr"/>
                      <a:r>
                        <a:rPr lang="en-US" sz="1600" b="1" i="0" u="none" strike="noStrike">
                          <a:solidFill>
                            <a:srgbClr val="000000"/>
                          </a:solidFill>
                          <a:effectLst/>
                          <a:latin typeface="Calibri" panose="020F0502020204030204" pitchFamily="34" charset="0"/>
                        </a:rPr>
                        <a:t>18%</a:t>
                      </a:r>
                    </a:p>
                  </a:txBody>
                  <a:tcPr marL="9525" marR="9525" marT="9525" marB="0" anchor="ctr"/>
                </a:tc>
                <a:tc>
                  <a:txBody>
                    <a:bodyPr/>
                    <a:lstStyle/>
                    <a:p>
                      <a:pPr algn="ctr" rtl="0" fontAlgn="ctr"/>
                      <a:r>
                        <a:rPr lang="en-US" sz="1600" b="0" i="0" u="none" strike="noStrike">
                          <a:solidFill>
                            <a:srgbClr val="000000"/>
                          </a:solidFill>
                          <a:effectLst/>
                          <a:latin typeface="Calibri" panose="020F0502020204030204" pitchFamily="34" charset="0"/>
                        </a:rPr>
                        <a:t>12%</a:t>
                      </a:r>
                    </a:p>
                  </a:txBody>
                  <a:tcPr marL="9525" marR="9525" marT="9525" marB="0" anchor="ctr"/>
                </a:tc>
                <a:extLst>
                  <a:ext uri="{0D108BD9-81ED-4DB2-BD59-A6C34878D82A}">
                    <a16:rowId xmlns:a16="http://schemas.microsoft.com/office/drawing/2014/main" val="3806502211"/>
                  </a:ext>
                </a:extLst>
              </a:tr>
              <a:tr h="600614">
                <a:tc>
                  <a:txBody>
                    <a:bodyPr/>
                    <a:lstStyle/>
                    <a:p>
                      <a:pPr algn="l" rtl="0" fontAlgn="ctr"/>
                      <a:r>
                        <a:rPr lang="en-US" sz="1600" b="1" i="0" u="none" strike="noStrike">
                          <a:solidFill>
                            <a:srgbClr val="000000"/>
                          </a:solidFill>
                          <a:effectLst/>
                          <a:latin typeface="Calibri" panose="020F0502020204030204" pitchFamily="34" charset="0"/>
                        </a:rPr>
                        <a:t>KMTV</a:t>
                      </a:r>
                    </a:p>
                  </a:txBody>
                  <a:tcPr marL="9525" marR="9525" marT="9525" marB="0" anchor="ctr"/>
                </a:tc>
                <a:tc>
                  <a:txBody>
                    <a:bodyPr/>
                    <a:lstStyle/>
                    <a:p>
                      <a:pPr algn="ctr" rtl="0" fontAlgn="ctr"/>
                      <a:r>
                        <a:rPr lang="en-US" sz="1600" b="0" i="0" u="none" strike="noStrike">
                          <a:solidFill>
                            <a:srgbClr val="000000"/>
                          </a:solidFill>
                          <a:effectLst/>
                          <a:latin typeface="Calibri" panose="020F0502020204030204" pitchFamily="34" charset="0"/>
                        </a:rPr>
                        <a:t>17%</a:t>
                      </a:r>
                    </a:p>
                  </a:txBody>
                  <a:tcPr marL="9525" marR="9525" marT="9525" marB="0" anchor="ctr"/>
                </a:tc>
                <a:tc>
                  <a:txBody>
                    <a:bodyPr/>
                    <a:lstStyle/>
                    <a:p>
                      <a:pPr algn="ctr" rtl="0" fontAlgn="ctr"/>
                      <a:r>
                        <a:rPr lang="en-US" sz="1600" b="0" i="0" u="none" strike="noStrike">
                          <a:solidFill>
                            <a:srgbClr val="000000"/>
                          </a:solidFill>
                          <a:effectLst/>
                          <a:latin typeface="Calibri" panose="020F0502020204030204" pitchFamily="34" charset="0"/>
                        </a:rPr>
                        <a:t>23%</a:t>
                      </a:r>
                    </a:p>
                  </a:txBody>
                  <a:tcPr marL="9525" marR="9525" marT="9525" marB="0" anchor="ctr"/>
                </a:tc>
                <a:tc>
                  <a:txBody>
                    <a:bodyPr/>
                    <a:lstStyle/>
                    <a:p>
                      <a:pPr algn="ctr" rtl="0" fontAlgn="ctr"/>
                      <a:r>
                        <a:rPr lang="en-US" sz="1600" b="0" i="0" u="none" strike="noStrike">
                          <a:solidFill>
                            <a:srgbClr val="000000"/>
                          </a:solidFill>
                          <a:effectLst/>
                          <a:latin typeface="Calibri" panose="020F0502020204030204" pitchFamily="34" charset="0"/>
                        </a:rPr>
                        <a:t>10%</a:t>
                      </a:r>
                    </a:p>
                  </a:txBody>
                  <a:tcPr marL="9525" marR="9525" marT="9525" marB="0" anchor="ctr"/>
                </a:tc>
                <a:tc>
                  <a:txBody>
                    <a:bodyPr/>
                    <a:lstStyle/>
                    <a:p>
                      <a:pPr algn="ctr" rtl="0" fontAlgn="ctr"/>
                      <a:r>
                        <a:rPr lang="en-US" sz="1600" b="0" i="0" u="none" strike="noStrike">
                          <a:solidFill>
                            <a:srgbClr val="000000"/>
                          </a:solidFill>
                          <a:effectLst/>
                          <a:latin typeface="Calibri" panose="020F0502020204030204" pitchFamily="34" charset="0"/>
                        </a:rPr>
                        <a:t>17%</a:t>
                      </a:r>
                    </a:p>
                  </a:txBody>
                  <a:tcPr marL="9525" marR="9525" marT="9525" marB="0" anchor="ctr"/>
                </a:tc>
                <a:tc>
                  <a:txBody>
                    <a:bodyPr/>
                    <a:lstStyle/>
                    <a:p>
                      <a:pPr algn="ctr" rtl="0" fontAlgn="ctr"/>
                      <a:r>
                        <a:rPr lang="en-US" sz="1600" b="1" i="0" u="none" strike="noStrike">
                          <a:solidFill>
                            <a:srgbClr val="000000"/>
                          </a:solidFill>
                          <a:effectLst/>
                          <a:latin typeface="Calibri" panose="020F0502020204030204" pitchFamily="34" charset="0"/>
                        </a:rPr>
                        <a:t>7%</a:t>
                      </a:r>
                    </a:p>
                  </a:txBody>
                  <a:tcPr marL="9525" marR="9525" marT="9525" marB="0" anchor="ctr"/>
                </a:tc>
                <a:tc>
                  <a:txBody>
                    <a:bodyPr/>
                    <a:lstStyle/>
                    <a:p>
                      <a:pPr algn="ctr" rtl="0" fontAlgn="ctr"/>
                      <a:r>
                        <a:rPr lang="en-US" sz="1600" b="0" i="0" u="none" strike="noStrike">
                          <a:solidFill>
                            <a:srgbClr val="000000"/>
                          </a:solidFill>
                          <a:effectLst/>
                          <a:latin typeface="Calibri" panose="020F0502020204030204" pitchFamily="34" charset="0"/>
                        </a:rPr>
                        <a:t>15%</a:t>
                      </a:r>
                    </a:p>
                  </a:txBody>
                  <a:tcPr marL="9525" marR="9525" marT="9525" marB="0" anchor="ctr"/>
                </a:tc>
                <a:extLst>
                  <a:ext uri="{0D108BD9-81ED-4DB2-BD59-A6C34878D82A}">
                    <a16:rowId xmlns:a16="http://schemas.microsoft.com/office/drawing/2014/main" val="1125188755"/>
                  </a:ext>
                </a:extLst>
              </a:tr>
              <a:tr h="600614">
                <a:tc>
                  <a:txBody>
                    <a:bodyPr/>
                    <a:lstStyle/>
                    <a:p>
                      <a:pPr algn="l" rtl="0" fontAlgn="ctr"/>
                      <a:r>
                        <a:rPr lang="en-US" sz="1600" b="1" i="0" u="none" strike="noStrike">
                          <a:solidFill>
                            <a:srgbClr val="000000"/>
                          </a:solidFill>
                          <a:effectLst/>
                          <a:latin typeface="Calibri" panose="020F0502020204030204" pitchFamily="34" charset="0"/>
                        </a:rPr>
                        <a:t>Tamma TV</a:t>
                      </a:r>
                    </a:p>
                  </a:txBody>
                  <a:tcPr marL="9525" marR="9525" marT="9525" marB="0" anchor="ctr"/>
                </a:tc>
                <a:tc>
                  <a:txBody>
                    <a:bodyPr/>
                    <a:lstStyle/>
                    <a:p>
                      <a:pPr algn="ctr" rtl="0" fontAlgn="ctr"/>
                      <a:r>
                        <a:rPr lang="en-US" sz="16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ctr"/>
                      <a:r>
                        <a:rPr lang="en-US" sz="16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ctr"/>
                      <a:r>
                        <a:rPr lang="en-US" sz="16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ctr"/>
                      <a:r>
                        <a:rPr lang="en-US" sz="16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ctr"/>
                      <a:r>
                        <a:rPr lang="en-US" sz="1600" b="1" i="0" u="none" strike="noStrike">
                          <a:solidFill>
                            <a:srgbClr val="000000"/>
                          </a:solidFill>
                          <a:effectLst/>
                          <a:latin typeface="Calibri" panose="020F0502020204030204" pitchFamily="34" charset="0"/>
                        </a:rPr>
                        <a:t>4%</a:t>
                      </a:r>
                    </a:p>
                  </a:txBody>
                  <a:tcPr marL="9525" marR="9525" marT="9525" marB="0" anchor="ctr"/>
                </a:tc>
                <a:tc>
                  <a:txBody>
                    <a:bodyPr/>
                    <a:lstStyle/>
                    <a:p>
                      <a:pPr algn="ctr" rtl="0" fontAlgn="ctr"/>
                      <a:r>
                        <a:rPr lang="en-US" sz="1600" b="0" i="0" u="none" strike="noStrike">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274814725"/>
                  </a:ext>
                </a:extLst>
              </a:tr>
              <a:tr h="600614">
                <a:tc>
                  <a:txBody>
                    <a:bodyPr/>
                    <a:lstStyle/>
                    <a:p>
                      <a:pPr algn="l" rtl="0" fontAlgn="ctr"/>
                      <a:r>
                        <a:rPr lang="en-US" sz="1600" b="1" i="0" u="none" strike="noStrike">
                          <a:solidFill>
                            <a:srgbClr val="000000"/>
                          </a:solidFill>
                          <a:effectLst/>
                          <a:latin typeface="Calibri" panose="020F0502020204030204" pitchFamily="34" charset="0"/>
                        </a:rPr>
                        <a:t>Real TV</a:t>
                      </a:r>
                    </a:p>
                  </a:txBody>
                  <a:tcPr marL="9525" marR="9525" marT="9525" marB="0" anchor="ctr"/>
                </a:tc>
                <a:tc>
                  <a:txBody>
                    <a:bodyPr/>
                    <a:lstStyle/>
                    <a:p>
                      <a:pPr algn="ctr" rtl="0" fontAlgn="ctr"/>
                      <a:r>
                        <a:rPr lang="en-US" sz="16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ctr"/>
                      <a:r>
                        <a:rPr lang="en-US" sz="16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ctr"/>
                      <a:r>
                        <a:rPr lang="en-US" sz="1600" b="0" i="0" u="none" strike="noStrike">
                          <a:solidFill>
                            <a:srgbClr val="000000"/>
                          </a:solidFill>
                          <a:effectLst/>
                          <a:latin typeface="Calibri" panose="020F0502020204030204" pitchFamily="34" charset="0"/>
                        </a:rPr>
                        <a:t>8%</a:t>
                      </a:r>
                    </a:p>
                  </a:txBody>
                  <a:tcPr marL="9525" marR="9525" marT="9525" marB="0" anchor="ctr"/>
                </a:tc>
                <a:tc>
                  <a:txBody>
                    <a:bodyPr/>
                    <a:lstStyle/>
                    <a:p>
                      <a:pPr algn="ctr" rtl="0" fontAlgn="ctr"/>
                      <a:r>
                        <a:rPr lang="en-US" sz="1600" b="0" i="0" u="none" strike="noStrike">
                          <a:solidFill>
                            <a:srgbClr val="000000"/>
                          </a:solidFill>
                          <a:effectLst/>
                          <a:latin typeface="Calibri" panose="020F0502020204030204" pitchFamily="34" charset="0"/>
                        </a:rPr>
                        <a:t>10%</a:t>
                      </a:r>
                    </a:p>
                  </a:txBody>
                  <a:tcPr marL="9525" marR="9525" marT="9525" marB="0" anchor="ctr"/>
                </a:tc>
                <a:tc>
                  <a:txBody>
                    <a:bodyPr/>
                    <a:lstStyle/>
                    <a:p>
                      <a:pPr algn="ctr" rtl="0" fontAlgn="ctr"/>
                      <a:r>
                        <a:rPr lang="en-US" sz="1600" b="1"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ctr"/>
                      <a:r>
                        <a:rPr lang="en-US" sz="1600" b="0" i="0" u="none" strike="noStrike">
                          <a:solidFill>
                            <a:srgbClr val="000000"/>
                          </a:solidFill>
                          <a:effectLst/>
                          <a:latin typeface="Calibri" panose="020F0502020204030204" pitchFamily="34" charset="0"/>
                        </a:rPr>
                        <a:t>4%</a:t>
                      </a:r>
                    </a:p>
                  </a:txBody>
                  <a:tcPr marL="9525" marR="9525" marT="9525" marB="0" anchor="ctr"/>
                </a:tc>
                <a:extLst>
                  <a:ext uri="{0D108BD9-81ED-4DB2-BD59-A6C34878D82A}">
                    <a16:rowId xmlns:a16="http://schemas.microsoft.com/office/drawing/2014/main" val="2780815790"/>
                  </a:ext>
                </a:extLst>
              </a:tr>
              <a:tr h="600614">
                <a:tc>
                  <a:txBody>
                    <a:bodyPr/>
                    <a:lstStyle/>
                    <a:p>
                      <a:pPr algn="l" rtl="0" fontAlgn="ctr"/>
                      <a:r>
                        <a:rPr lang="en-US" sz="1600" b="1" i="0" u="none" strike="noStrike">
                          <a:solidFill>
                            <a:srgbClr val="000000"/>
                          </a:solidFill>
                          <a:effectLst/>
                          <a:latin typeface="Calibri" panose="020F0502020204030204" pitchFamily="34" charset="0"/>
                        </a:rPr>
                        <a:t>Sky TV</a:t>
                      </a:r>
                    </a:p>
                  </a:txBody>
                  <a:tcPr marL="9525" marR="9525" marT="9525" marB="0" anchor="ctr"/>
                </a:tc>
                <a:tc>
                  <a:txBody>
                    <a:bodyPr/>
                    <a:lstStyle/>
                    <a:p>
                      <a:pPr algn="ctr" rtl="0" fontAlgn="ctr"/>
                      <a:r>
                        <a:rPr lang="en-US" sz="1600" b="0" i="0" u="none" strike="noStrike">
                          <a:solidFill>
                            <a:srgbClr val="000000"/>
                          </a:solidFill>
                          <a:effectLst/>
                          <a:latin typeface="Calibri" panose="020F0502020204030204" pitchFamily="34" charset="0"/>
                        </a:rPr>
                        <a:t>29%</a:t>
                      </a:r>
                    </a:p>
                  </a:txBody>
                  <a:tcPr marL="9525" marR="9525" marT="9525" marB="0" anchor="ctr"/>
                </a:tc>
                <a:tc>
                  <a:txBody>
                    <a:bodyPr/>
                    <a:lstStyle/>
                    <a:p>
                      <a:pPr algn="ctr" rtl="0" fontAlgn="ctr"/>
                      <a:r>
                        <a:rPr lang="en-US" sz="1600" b="0" i="0" u="none" strike="noStrike">
                          <a:solidFill>
                            <a:srgbClr val="000000"/>
                          </a:solidFill>
                          <a:effectLst/>
                          <a:latin typeface="Calibri" panose="020F0502020204030204" pitchFamily="34" charset="0"/>
                        </a:rPr>
                        <a:t>14%</a:t>
                      </a:r>
                    </a:p>
                  </a:txBody>
                  <a:tcPr marL="9525" marR="9525" marT="9525" marB="0" anchor="ctr"/>
                </a:tc>
                <a:tc>
                  <a:txBody>
                    <a:bodyPr/>
                    <a:lstStyle/>
                    <a:p>
                      <a:pPr algn="ctr" rtl="0" fontAlgn="ctr"/>
                      <a:r>
                        <a:rPr lang="en-US" sz="1600" b="0" i="0" u="none" strike="noStrike">
                          <a:solidFill>
                            <a:srgbClr val="000000"/>
                          </a:solidFill>
                          <a:effectLst/>
                          <a:latin typeface="Calibri" panose="020F0502020204030204" pitchFamily="34" charset="0"/>
                        </a:rPr>
                        <a:t>15%</a:t>
                      </a:r>
                    </a:p>
                  </a:txBody>
                  <a:tcPr marL="9525" marR="9525" marT="9525" marB="0" anchor="ctr"/>
                </a:tc>
                <a:tc>
                  <a:txBody>
                    <a:bodyPr/>
                    <a:lstStyle/>
                    <a:p>
                      <a:pPr algn="ctr" rtl="0" fontAlgn="ctr"/>
                      <a:r>
                        <a:rPr lang="en-US" sz="1600" b="0" i="0" u="none" strike="noStrike">
                          <a:solidFill>
                            <a:srgbClr val="000000"/>
                          </a:solidFill>
                          <a:effectLst/>
                          <a:latin typeface="Calibri" panose="020F0502020204030204" pitchFamily="34" charset="0"/>
                        </a:rPr>
                        <a:t>9%</a:t>
                      </a:r>
                    </a:p>
                  </a:txBody>
                  <a:tcPr marL="9525" marR="9525" marT="9525" marB="0" anchor="ctr"/>
                </a:tc>
                <a:tc>
                  <a:txBody>
                    <a:bodyPr/>
                    <a:lstStyle/>
                    <a:p>
                      <a:pPr algn="ctr" rtl="0" fontAlgn="ctr"/>
                      <a:r>
                        <a:rPr lang="en-US" sz="1600" b="1" i="0" u="none" strike="noStrike">
                          <a:solidFill>
                            <a:srgbClr val="000000"/>
                          </a:solidFill>
                          <a:effectLst/>
                          <a:latin typeface="Calibri" panose="020F0502020204030204" pitchFamily="34" charset="0"/>
                        </a:rPr>
                        <a:t>4%</a:t>
                      </a:r>
                    </a:p>
                  </a:txBody>
                  <a:tcPr marL="9525" marR="9525" marT="9525" marB="0" anchor="ctr"/>
                </a:tc>
                <a:tc>
                  <a:txBody>
                    <a:bodyPr/>
                    <a:lstStyle/>
                    <a:p>
                      <a:pPr algn="ctr" rtl="0" fontAlgn="ctr"/>
                      <a:r>
                        <a:rPr lang="en-US" sz="1600" b="0" i="0" u="none" strike="noStrike">
                          <a:solidFill>
                            <a:srgbClr val="000000"/>
                          </a:solidFill>
                          <a:effectLst/>
                          <a:latin typeface="Calibri" panose="020F0502020204030204" pitchFamily="34" charset="0"/>
                        </a:rPr>
                        <a:t>14%</a:t>
                      </a:r>
                    </a:p>
                  </a:txBody>
                  <a:tcPr marL="9525" marR="9525" marT="9525" marB="0" anchor="ctr"/>
                </a:tc>
                <a:extLst>
                  <a:ext uri="{0D108BD9-81ED-4DB2-BD59-A6C34878D82A}">
                    <a16:rowId xmlns:a16="http://schemas.microsoft.com/office/drawing/2014/main" val="589601435"/>
                  </a:ext>
                </a:extLst>
              </a:tr>
              <a:tr h="600614">
                <a:tc>
                  <a:txBody>
                    <a:bodyPr/>
                    <a:lstStyle/>
                    <a:p>
                      <a:pPr algn="l" rtl="0" fontAlgn="ctr"/>
                      <a:r>
                        <a:rPr lang="en-US" sz="1600" b="1" i="0" u="none" strike="noStrike">
                          <a:solidFill>
                            <a:srgbClr val="000000"/>
                          </a:solidFill>
                          <a:effectLst/>
                          <a:latin typeface="Calibri" panose="020F0502020204030204" pitchFamily="34" charset="0"/>
                        </a:rPr>
                        <a:t>Power TV</a:t>
                      </a:r>
                    </a:p>
                  </a:txBody>
                  <a:tcPr marL="9525" marR="9525" marT="9525" marB="0" anchor="ctr"/>
                </a:tc>
                <a:tc>
                  <a:txBody>
                    <a:bodyPr/>
                    <a:lstStyle/>
                    <a:p>
                      <a:pPr algn="ctr" rtl="0" fontAlgn="ctr"/>
                      <a:r>
                        <a:rPr lang="en-US" sz="1600" b="0" i="0" u="none" strike="noStrike">
                          <a:solidFill>
                            <a:srgbClr val="000000"/>
                          </a:solidFill>
                          <a:effectLst/>
                          <a:latin typeface="Calibri" panose="020F0502020204030204" pitchFamily="34" charset="0"/>
                        </a:rPr>
                        <a:t>17%</a:t>
                      </a:r>
                    </a:p>
                  </a:txBody>
                  <a:tcPr marL="9525" marR="9525" marT="9525" marB="0" anchor="ctr"/>
                </a:tc>
                <a:tc>
                  <a:txBody>
                    <a:bodyPr/>
                    <a:lstStyle/>
                    <a:p>
                      <a:pPr algn="ctr" rtl="0" fontAlgn="ctr"/>
                      <a:r>
                        <a:rPr lang="en-US" sz="1600" b="0" i="0" u="none" strike="noStrike">
                          <a:solidFill>
                            <a:srgbClr val="000000"/>
                          </a:solidFill>
                          <a:effectLst/>
                          <a:latin typeface="Calibri" panose="020F0502020204030204" pitchFamily="34" charset="0"/>
                        </a:rPr>
                        <a:t>12%</a:t>
                      </a:r>
                    </a:p>
                  </a:txBody>
                  <a:tcPr marL="9525" marR="9525" marT="9525" marB="0" anchor="ctr"/>
                </a:tc>
                <a:tc>
                  <a:txBody>
                    <a:bodyPr/>
                    <a:lstStyle/>
                    <a:p>
                      <a:pPr algn="ctr" rtl="0" fontAlgn="ctr"/>
                      <a:r>
                        <a:rPr lang="en-US" sz="1600" b="0" i="0" u="none" strike="noStrike">
                          <a:solidFill>
                            <a:srgbClr val="000000"/>
                          </a:solidFill>
                          <a:effectLst/>
                          <a:latin typeface="Calibri" panose="020F0502020204030204" pitchFamily="34" charset="0"/>
                        </a:rPr>
                        <a:t>11%</a:t>
                      </a:r>
                    </a:p>
                  </a:txBody>
                  <a:tcPr marL="9525" marR="9525" marT="9525" marB="0" anchor="ctr"/>
                </a:tc>
                <a:tc>
                  <a:txBody>
                    <a:bodyPr/>
                    <a:lstStyle/>
                    <a:p>
                      <a:pPr algn="ctr" rtl="0" fontAlgn="ctr"/>
                      <a:r>
                        <a:rPr lang="en-US" sz="1600" b="0" i="0" u="none" strike="noStrike">
                          <a:solidFill>
                            <a:srgbClr val="000000"/>
                          </a:solidFill>
                          <a:effectLst/>
                          <a:latin typeface="Calibri" panose="020F0502020204030204" pitchFamily="34" charset="0"/>
                        </a:rPr>
                        <a:t>7%</a:t>
                      </a:r>
                    </a:p>
                  </a:txBody>
                  <a:tcPr marL="9525" marR="9525" marT="9525" marB="0" anchor="ctr"/>
                </a:tc>
                <a:tc>
                  <a:txBody>
                    <a:bodyPr/>
                    <a:lstStyle/>
                    <a:p>
                      <a:pPr algn="ctr" rtl="0" fontAlgn="ctr"/>
                      <a:r>
                        <a:rPr lang="en-US" sz="1600" b="1" i="0" u="none" strike="noStrike">
                          <a:solidFill>
                            <a:srgbClr val="000000"/>
                          </a:solidFill>
                          <a:effectLst/>
                          <a:latin typeface="Calibri" panose="020F0502020204030204" pitchFamily="34" charset="0"/>
                        </a:rPr>
                        <a:t>3%</a:t>
                      </a:r>
                    </a:p>
                  </a:txBody>
                  <a:tcPr marL="9525" marR="9525" marT="9525" marB="0" anchor="ctr"/>
                </a:tc>
                <a:tc>
                  <a:txBody>
                    <a:bodyPr/>
                    <a:lstStyle/>
                    <a:p>
                      <a:pPr algn="ctr" rtl="0" fontAlgn="ctr"/>
                      <a:r>
                        <a:rPr lang="en-US" sz="1600" b="0" i="0" u="none" strike="noStrike" dirty="0">
                          <a:solidFill>
                            <a:srgbClr val="000000"/>
                          </a:solidFill>
                          <a:effectLst/>
                          <a:latin typeface="Calibri" panose="020F0502020204030204" pitchFamily="34" charset="0"/>
                        </a:rPr>
                        <a:t>10%</a:t>
                      </a:r>
                    </a:p>
                  </a:txBody>
                  <a:tcPr marL="9525" marR="9525" marT="9525" marB="0" anchor="ctr"/>
                </a:tc>
                <a:extLst>
                  <a:ext uri="{0D108BD9-81ED-4DB2-BD59-A6C34878D82A}">
                    <a16:rowId xmlns:a16="http://schemas.microsoft.com/office/drawing/2014/main" val="207749550"/>
                  </a:ext>
                </a:extLst>
              </a:tr>
            </a:tbl>
          </a:graphicData>
        </a:graphic>
      </p:graphicFrame>
      <p:sp>
        <p:nvSpPr>
          <p:cNvPr id="6" name="TextBox 5">
            <a:extLst>
              <a:ext uri="{FF2B5EF4-FFF2-40B4-BE49-F238E27FC236}">
                <a16:creationId xmlns:a16="http://schemas.microsoft.com/office/drawing/2014/main" id="{9CB52BE6-BB29-44D3-9097-9AB1C5A3782E}"/>
              </a:ext>
            </a:extLst>
          </p:cNvPr>
          <p:cNvSpPr txBox="1"/>
          <p:nvPr/>
        </p:nvSpPr>
        <p:spPr>
          <a:xfrm>
            <a:off x="3962396" y="683739"/>
            <a:ext cx="4003969" cy="369332"/>
          </a:xfrm>
          <a:prstGeom prst="rect">
            <a:avLst/>
          </a:prstGeom>
          <a:noFill/>
        </p:spPr>
        <p:txBody>
          <a:bodyPr wrap="square" rtlCol="0">
            <a:spAutoFit/>
          </a:bodyPr>
          <a:lstStyle/>
          <a:p>
            <a:pPr algn="ctr"/>
            <a:r>
              <a:rPr lang="en-US" b="1" dirty="0">
                <a:solidFill>
                  <a:srgbClr val="000000"/>
                </a:solidFill>
              </a:rPr>
              <a:t>National Share - Total</a:t>
            </a:r>
          </a:p>
        </p:txBody>
      </p:sp>
      <p:sp>
        <p:nvSpPr>
          <p:cNvPr id="5" name="TextBox 4">
            <a:extLst>
              <a:ext uri="{FF2B5EF4-FFF2-40B4-BE49-F238E27FC236}">
                <a16:creationId xmlns:a16="http://schemas.microsoft.com/office/drawing/2014/main" id="{30CBD678-4D00-CA05-6DD5-198E3D624900}"/>
              </a:ext>
            </a:extLst>
          </p:cNvPr>
          <p:cNvSpPr txBox="1"/>
          <p:nvPr/>
        </p:nvSpPr>
        <p:spPr>
          <a:xfrm>
            <a:off x="0" y="603283"/>
            <a:ext cx="210589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65000"/>
                  </a:prstClr>
                </a:solidFill>
                <a:effectLst/>
                <a:uLnTx/>
                <a:uFillTx/>
                <a:latin typeface="Calibri" panose="020F0502020204030204"/>
                <a:ea typeface="+mn-ea"/>
                <a:cs typeface="Calibri" panose="020F0502020204030204" pitchFamily="34" charset="0"/>
              </a:rPr>
              <a:t>August 2024</a:t>
            </a:r>
          </a:p>
        </p:txBody>
      </p:sp>
    </p:spTree>
    <p:extLst>
      <p:ext uri="{BB962C8B-B14F-4D97-AF65-F5344CB8AC3E}">
        <p14:creationId xmlns:p14="http://schemas.microsoft.com/office/powerpoint/2010/main" val="23126695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3DD427-89FA-2848-9F2F-4E8EBDE88559}"/>
              </a:ext>
            </a:extLst>
          </p:cNvPr>
          <p:cNvSpPr>
            <a:spLocks noGrp="1"/>
          </p:cNvSpPr>
          <p:nvPr>
            <p:ph type="title"/>
          </p:nvPr>
        </p:nvSpPr>
        <p:spPr>
          <a:xfrm>
            <a:off x="0" y="33019"/>
            <a:ext cx="12191999" cy="414740"/>
          </a:xfrm>
          <a:noFill/>
        </p:spPr>
        <p:txBody>
          <a:bodyPr>
            <a:normAutofit fontScale="90000"/>
          </a:bodyPr>
          <a:lstStyle/>
          <a:p>
            <a:r>
              <a:rPr lang="en-US" dirty="0">
                <a:latin typeface="+mn-lt"/>
              </a:rPr>
              <a:t>TV Share By Gender</a:t>
            </a:r>
          </a:p>
        </p:txBody>
      </p:sp>
      <p:sp>
        <p:nvSpPr>
          <p:cNvPr id="3" name="TextBox 2">
            <a:extLst>
              <a:ext uri="{FF2B5EF4-FFF2-40B4-BE49-F238E27FC236}">
                <a16:creationId xmlns:a16="http://schemas.microsoft.com/office/drawing/2014/main" id="{45F4D38A-A030-046C-095F-BEAA3D5E234E}"/>
              </a:ext>
            </a:extLst>
          </p:cNvPr>
          <p:cNvSpPr txBox="1"/>
          <p:nvPr/>
        </p:nvSpPr>
        <p:spPr>
          <a:xfrm>
            <a:off x="3962396" y="683739"/>
            <a:ext cx="4003969" cy="369332"/>
          </a:xfrm>
          <a:prstGeom prst="rect">
            <a:avLst/>
          </a:prstGeom>
          <a:noFill/>
        </p:spPr>
        <p:txBody>
          <a:bodyPr wrap="square" rtlCol="0">
            <a:spAutoFit/>
          </a:bodyPr>
          <a:lstStyle/>
          <a:p>
            <a:pPr algn="ctr"/>
            <a:r>
              <a:rPr lang="en-US" b="1" dirty="0">
                <a:solidFill>
                  <a:srgbClr val="000000"/>
                </a:solidFill>
              </a:rPr>
              <a:t>National Share - Male</a:t>
            </a:r>
          </a:p>
        </p:txBody>
      </p:sp>
      <p:graphicFrame>
        <p:nvGraphicFramePr>
          <p:cNvPr id="7" name="Table 6">
            <a:extLst>
              <a:ext uri="{FF2B5EF4-FFF2-40B4-BE49-F238E27FC236}">
                <a16:creationId xmlns:a16="http://schemas.microsoft.com/office/drawing/2014/main" id="{DD144507-F9CA-37AE-58B8-3B6B26D2351E}"/>
              </a:ext>
            </a:extLst>
          </p:cNvPr>
          <p:cNvGraphicFramePr>
            <a:graphicFrameLocks noGrp="1"/>
          </p:cNvGraphicFramePr>
          <p:nvPr>
            <p:extLst>
              <p:ext uri="{D42A27DB-BD31-4B8C-83A1-F6EECF244321}">
                <p14:modId xmlns:p14="http://schemas.microsoft.com/office/powerpoint/2010/main" val="3534169840"/>
              </p:ext>
            </p:extLst>
          </p:nvPr>
        </p:nvGraphicFramePr>
        <p:xfrm>
          <a:off x="439946" y="1181818"/>
          <a:ext cx="11317852" cy="4804912"/>
        </p:xfrm>
        <a:graphic>
          <a:graphicData uri="http://schemas.openxmlformats.org/drawingml/2006/table">
            <a:tbl>
              <a:tblPr firstRow="1" bandRow="1">
                <a:tableStyleId>{073A0DAA-6AF3-43AB-8588-CEC1D06C72B9}</a:tableStyleId>
              </a:tblPr>
              <a:tblGrid>
                <a:gridCol w="1616836">
                  <a:extLst>
                    <a:ext uri="{9D8B030D-6E8A-4147-A177-3AD203B41FA5}">
                      <a16:colId xmlns:a16="http://schemas.microsoft.com/office/drawing/2014/main" val="3063409366"/>
                    </a:ext>
                  </a:extLst>
                </a:gridCol>
                <a:gridCol w="1616836">
                  <a:extLst>
                    <a:ext uri="{9D8B030D-6E8A-4147-A177-3AD203B41FA5}">
                      <a16:colId xmlns:a16="http://schemas.microsoft.com/office/drawing/2014/main" val="2036679139"/>
                    </a:ext>
                  </a:extLst>
                </a:gridCol>
                <a:gridCol w="1616836">
                  <a:extLst>
                    <a:ext uri="{9D8B030D-6E8A-4147-A177-3AD203B41FA5}">
                      <a16:colId xmlns:a16="http://schemas.microsoft.com/office/drawing/2014/main" val="2462462040"/>
                    </a:ext>
                  </a:extLst>
                </a:gridCol>
                <a:gridCol w="1616836">
                  <a:extLst>
                    <a:ext uri="{9D8B030D-6E8A-4147-A177-3AD203B41FA5}">
                      <a16:colId xmlns:a16="http://schemas.microsoft.com/office/drawing/2014/main" val="1487326191"/>
                    </a:ext>
                  </a:extLst>
                </a:gridCol>
                <a:gridCol w="1616836">
                  <a:extLst>
                    <a:ext uri="{9D8B030D-6E8A-4147-A177-3AD203B41FA5}">
                      <a16:colId xmlns:a16="http://schemas.microsoft.com/office/drawing/2014/main" val="857988215"/>
                    </a:ext>
                  </a:extLst>
                </a:gridCol>
                <a:gridCol w="1616836">
                  <a:extLst>
                    <a:ext uri="{9D8B030D-6E8A-4147-A177-3AD203B41FA5}">
                      <a16:colId xmlns:a16="http://schemas.microsoft.com/office/drawing/2014/main" val="2443128925"/>
                    </a:ext>
                  </a:extLst>
                </a:gridCol>
                <a:gridCol w="1616836">
                  <a:extLst>
                    <a:ext uri="{9D8B030D-6E8A-4147-A177-3AD203B41FA5}">
                      <a16:colId xmlns:a16="http://schemas.microsoft.com/office/drawing/2014/main" val="3513869604"/>
                    </a:ext>
                  </a:extLst>
                </a:gridCol>
              </a:tblGrid>
              <a:tr h="600614">
                <a:tc>
                  <a:txBody>
                    <a:bodyPr/>
                    <a:lstStyle/>
                    <a:p>
                      <a:pPr algn="ctr" rtl="0" fontAlgn="ctr"/>
                      <a:r>
                        <a:rPr lang="en-US" sz="1800" b="1" i="0" u="none" strike="noStrike">
                          <a:solidFill>
                            <a:srgbClr val="FFFFFF"/>
                          </a:solidFill>
                          <a:effectLst/>
                          <a:latin typeface="Calibri" panose="020F0502020204030204" pitchFamily="34" charset="0"/>
                        </a:rPr>
                        <a:t>Stations</a:t>
                      </a:r>
                    </a:p>
                  </a:txBody>
                  <a:tcPr marL="9525" marR="9525" marT="9525" marB="0" anchor="ctr"/>
                </a:tc>
                <a:tc>
                  <a:txBody>
                    <a:bodyPr/>
                    <a:lstStyle/>
                    <a:p>
                      <a:pPr algn="ctr" rtl="0" fontAlgn="ctr"/>
                      <a:r>
                        <a:rPr lang="en-US" sz="1800" b="1" i="0" u="none" strike="noStrike">
                          <a:solidFill>
                            <a:srgbClr val="FFFFFF"/>
                          </a:solidFill>
                          <a:effectLst/>
                          <a:latin typeface="Calibri" panose="020F0502020204030204" pitchFamily="34" charset="0"/>
                        </a:rPr>
                        <a:t>19-Jul</a:t>
                      </a:r>
                    </a:p>
                  </a:txBody>
                  <a:tcPr marL="9525" marR="9525" marT="9525" marB="0" anchor="ctr"/>
                </a:tc>
                <a:tc>
                  <a:txBody>
                    <a:bodyPr/>
                    <a:lstStyle/>
                    <a:p>
                      <a:pPr algn="ctr" rtl="0" fontAlgn="ctr"/>
                      <a:r>
                        <a:rPr lang="en-US" sz="1800" b="1" i="0" u="none" strike="noStrike">
                          <a:solidFill>
                            <a:srgbClr val="FFFFFF"/>
                          </a:solidFill>
                          <a:effectLst/>
                          <a:latin typeface="Calibri" panose="020F0502020204030204" pitchFamily="34" charset="0"/>
                        </a:rPr>
                        <a:t>20-Feb</a:t>
                      </a:r>
                    </a:p>
                  </a:txBody>
                  <a:tcPr marL="9525" marR="9525" marT="9525" marB="0" anchor="ctr"/>
                </a:tc>
                <a:tc>
                  <a:txBody>
                    <a:bodyPr/>
                    <a:lstStyle/>
                    <a:p>
                      <a:pPr algn="ctr" rtl="0" fontAlgn="ctr"/>
                      <a:r>
                        <a:rPr lang="en-US" sz="1800" b="1" i="0" u="none" strike="noStrike">
                          <a:solidFill>
                            <a:srgbClr val="FFFFFF"/>
                          </a:solidFill>
                          <a:effectLst/>
                          <a:latin typeface="Calibri" panose="020F0502020204030204" pitchFamily="34" charset="0"/>
                        </a:rPr>
                        <a:t>22-Feb</a:t>
                      </a:r>
                    </a:p>
                  </a:txBody>
                  <a:tcPr marL="9525" marR="9525" marT="9525" marB="0" anchor="ctr"/>
                </a:tc>
                <a:tc>
                  <a:txBody>
                    <a:bodyPr/>
                    <a:lstStyle/>
                    <a:p>
                      <a:pPr algn="ctr" rtl="0" fontAlgn="ctr"/>
                      <a:r>
                        <a:rPr lang="en-US" sz="1800" b="1" i="0" u="none" strike="noStrike">
                          <a:solidFill>
                            <a:srgbClr val="FFFFFF"/>
                          </a:solidFill>
                          <a:effectLst/>
                          <a:latin typeface="Calibri" panose="020F0502020204030204" pitchFamily="34" charset="0"/>
                        </a:rPr>
                        <a:t>23-Jun</a:t>
                      </a:r>
                    </a:p>
                  </a:txBody>
                  <a:tcPr marL="9525" marR="9525" marT="9525" marB="0" anchor="ctr"/>
                </a:tc>
                <a:tc>
                  <a:txBody>
                    <a:bodyPr/>
                    <a:lstStyle/>
                    <a:p>
                      <a:pPr algn="ctr" rtl="0" fontAlgn="ctr"/>
                      <a:r>
                        <a:rPr lang="en-US" sz="1800" b="1" i="0" u="none" strike="noStrike">
                          <a:solidFill>
                            <a:srgbClr val="FFFFFF"/>
                          </a:solidFill>
                          <a:effectLst/>
                          <a:latin typeface="Calibri" panose="020F0502020204030204" pitchFamily="34" charset="0"/>
                        </a:rPr>
                        <a:t>24-Aug</a:t>
                      </a:r>
                    </a:p>
                  </a:txBody>
                  <a:tcPr marL="9525" marR="9525" marT="9525" marB="0" anchor="ctr"/>
                </a:tc>
                <a:tc>
                  <a:txBody>
                    <a:bodyPr/>
                    <a:lstStyle/>
                    <a:p>
                      <a:pPr algn="ctr" rtl="0" fontAlgn="ctr"/>
                      <a:r>
                        <a:rPr lang="en-US" sz="1800" b="1" i="0" u="none" strike="noStrike">
                          <a:solidFill>
                            <a:srgbClr val="FFFFFF"/>
                          </a:solidFill>
                          <a:effectLst/>
                          <a:latin typeface="Calibri" panose="020F0502020204030204" pitchFamily="34" charset="0"/>
                        </a:rPr>
                        <a:t>Average</a:t>
                      </a:r>
                    </a:p>
                  </a:txBody>
                  <a:tcPr marL="9525" marR="9525" marT="9525" marB="0" anchor="ctr"/>
                </a:tc>
                <a:extLst>
                  <a:ext uri="{0D108BD9-81ED-4DB2-BD59-A6C34878D82A}">
                    <a16:rowId xmlns:a16="http://schemas.microsoft.com/office/drawing/2014/main" val="241455811"/>
                  </a:ext>
                </a:extLst>
              </a:tr>
              <a:tr h="600614">
                <a:tc>
                  <a:txBody>
                    <a:bodyPr/>
                    <a:lstStyle/>
                    <a:p>
                      <a:pPr algn="l" rtl="0" fontAlgn="ctr"/>
                      <a:r>
                        <a:rPr lang="en-US" sz="1400" b="1" i="0" u="none" strike="noStrike">
                          <a:solidFill>
                            <a:srgbClr val="000000"/>
                          </a:solidFill>
                          <a:effectLst/>
                          <a:latin typeface="Calibri" panose="020F0502020204030204" pitchFamily="34" charset="0"/>
                        </a:rPr>
                        <a:t>LNTV</a:t>
                      </a:r>
                    </a:p>
                  </a:txBody>
                  <a:tcPr marL="9525" marR="9525" marT="9525" marB="0" anchor="ctr"/>
                </a:tc>
                <a:tc>
                  <a:txBody>
                    <a:bodyPr/>
                    <a:lstStyle/>
                    <a:p>
                      <a:pPr algn="ctr" rtl="0" fontAlgn="ctr"/>
                      <a:r>
                        <a:rPr lang="en-US" sz="1400" b="0" i="0" u="none" strike="noStrike">
                          <a:solidFill>
                            <a:srgbClr val="000000"/>
                          </a:solidFill>
                          <a:effectLst/>
                          <a:latin typeface="Calibri" panose="020F0502020204030204" pitchFamily="34" charset="0"/>
                        </a:rPr>
                        <a:t>23%</a:t>
                      </a:r>
                    </a:p>
                  </a:txBody>
                  <a:tcPr marL="9525" marR="9525" marT="9525" marB="0" anchor="ctr"/>
                </a:tc>
                <a:tc>
                  <a:txBody>
                    <a:bodyPr/>
                    <a:lstStyle/>
                    <a:p>
                      <a:pPr algn="ctr" rtl="0" fontAlgn="ctr"/>
                      <a:r>
                        <a:rPr lang="en-US" sz="1400" b="0" i="0" u="none" strike="noStrike">
                          <a:solidFill>
                            <a:srgbClr val="000000"/>
                          </a:solidFill>
                          <a:effectLst/>
                          <a:latin typeface="Calibri" panose="020F0502020204030204" pitchFamily="34" charset="0"/>
                        </a:rPr>
                        <a:t>32%</a:t>
                      </a:r>
                    </a:p>
                  </a:txBody>
                  <a:tcPr marL="9525" marR="9525" marT="9525" marB="0" anchor="ctr"/>
                </a:tc>
                <a:tc>
                  <a:txBody>
                    <a:bodyPr/>
                    <a:lstStyle/>
                    <a:p>
                      <a:pPr algn="ctr" rtl="0" fontAlgn="ctr"/>
                      <a:r>
                        <a:rPr lang="en-US" sz="1400" b="0" i="0" u="none" strike="noStrike">
                          <a:solidFill>
                            <a:srgbClr val="000000"/>
                          </a:solidFill>
                          <a:effectLst/>
                          <a:latin typeface="Calibri" panose="020F0502020204030204" pitchFamily="34" charset="0"/>
                        </a:rPr>
                        <a:t>22%</a:t>
                      </a:r>
                    </a:p>
                  </a:txBody>
                  <a:tcPr marL="9525" marR="9525" marT="9525" marB="0" anchor="ctr"/>
                </a:tc>
                <a:tc>
                  <a:txBody>
                    <a:bodyPr/>
                    <a:lstStyle/>
                    <a:p>
                      <a:pPr algn="ctr" rtl="0" fontAlgn="ctr"/>
                      <a:r>
                        <a:rPr lang="en-US" sz="1400" b="0" i="0" u="none" strike="noStrike">
                          <a:solidFill>
                            <a:srgbClr val="000000"/>
                          </a:solidFill>
                          <a:effectLst/>
                          <a:latin typeface="Calibri" panose="020F0502020204030204" pitchFamily="34" charset="0"/>
                        </a:rPr>
                        <a:t>27%</a:t>
                      </a:r>
                    </a:p>
                  </a:txBody>
                  <a:tcPr marL="9525" marR="9525" marT="9525" marB="0" anchor="ctr"/>
                </a:tc>
                <a:tc>
                  <a:txBody>
                    <a:bodyPr/>
                    <a:lstStyle/>
                    <a:p>
                      <a:pPr algn="ctr" rtl="0" fontAlgn="ctr"/>
                      <a:r>
                        <a:rPr lang="en-US" sz="1400" b="1" i="0" u="none" strike="noStrike">
                          <a:solidFill>
                            <a:srgbClr val="000000"/>
                          </a:solidFill>
                          <a:effectLst/>
                          <a:latin typeface="Calibri" panose="020F0502020204030204" pitchFamily="34" charset="0"/>
                        </a:rPr>
                        <a:t>33%</a:t>
                      </a:r>
                    </a:p>
                  </a:txBody>
                  <a:tcPr marL="9525" marR="9525" marT="9525" marB="0" anchor="ctr"/>
                </a:tc>
                <a:tc>
                  <a:txBody>
                    <a:bodyPr/>
                    <a:lstStyle/>
                    <a:p>
                      <a:pPr algn="ctr" rtl="0" fontAlgn="ctr"/>
                      <a:r>
                        <a:rPr lang="en-US" sz="1400" b="0" i="0" u="none" strike="noStrike">
                          <a:solidFill>
                            <a:srgbClr val="000000"/>
                          </a:solidFill>
                          <a:effectLst/>
                          <a:latin typeface="Calibri" panose="020F0502020204030204" pitchFamily="34" charset="0"/>
                        </a:rPr>
                        <a:t>27%</a:t>
                      </a:r>
                    </a:p>
                  </a:txBody>
                  <a:tcPr marL="9525" marR="9525" marT="9525" marB="0" anchor="ctr"/>
                </a:tc>
                <a:extLst>
                  <a:ext uri="{0D108BD9-81ED-4DB2-BD59-A6C34878D82A}">
                    <a16:rowId xmlns:a16="http://schemas.microsoft.com/office/drawing/2014/main" val="2538357059"/>
                  </a:ext>
                </a:extLst>
              </a:tr>
              <a:tr h="600614">
                <a:tc>
                  <a:txBody>
                    <a:bodyPr/>
                    <a:lstStyle/>
                    <a:p>
                      <a:pPr algn="l" rtl="0" fontAlgn="ctr"/>
                      <a:r>
                        <a:rPr lang="en-US" sz="1400" b="1" i="0" u="none" strike="noStrike">
                          <a:solidFill>
                            <a:srgbClr val="000000"/>
                          </a:solidFill>
                          <a:effectLst/>
                          <a:latin typeface="Calibri" panose="020F0502020204030204" pitchFamily="34" charset="0"/>
                        </a:rPr>
                        <a:t>Spoon TV</a:t>
                      </a:r>
                    </a:p>
                  </a:txBody>
                  <a:tcPr marL="9525" marR="9525" marT="9525" marB="0" anchor="ctr"/>
                </a:tc>
                <a:tc>
                  <a:txBody>
                    <a:bodyPr/>
                    <a:lstStyle/>
                    <a:p>
                      <a:pPr algn="ctr" rtl="0" fontAlgn="ctr"/>
                      <a:r>
                        <a:rPr lang="en-US" sz="14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ctr"/>
                      <a:r>
                        <a:rPr lang="en-US" sz="14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ctr"/>
                      <a:r>
                        <a:rPr lang="en-US" sz="1400" b="0" i="0" u="none" strike="noStrike">
                          <a:solidFill>
                            <a:srgbClr val="000000"/>
                          </a:solidFill>
                          <a:effectLst/>
                          <a:latin typeface="Calibri" panose="020F0502020204030204" pitchFamily="34" charset="0"/>
                        </a:rPr>
                        <a:t>26%</a:t>
                      </a:r>
                    </a:p>
                  </a:txBody>
                  <a:tcPr marL="9525" marR="9525" marT="9525" marB="0" anchor="ctr"/>
                </a:tc>
                <a:tc>
                  <a:txBody>
                    <a:bodyPr/>
                    <a:lstStyle/>
                    <a:p>
                      <a:pPr algn="ctr" rtl="0" fontAlgn="ctr"/>
                      <a:r>
                        <a:rPr lang="en-US" sz="1400" b="0" i="0" u="none" strike="noStrike">
                          <a:solidFill>
                            <a:srgbClr val="000000"/>
                          </a:solidFill>
                          <a:effectLst/>
                          <a:latin typeface="Calibri" panose="020F0502020204030204" pitchFamily="34" charset="0"/>
                        </a:rPr>
                        <a:t>22%</a:t>
                      </a:r>
                    </a:p>
                  </a:txBody>
                  <a:tcPr marL="9525" marR="9525" marT="9525" marB="0" anchor="ctr"/>
                </a:tc>
                <a:tc>
                  <a:txBody>
                    <a:bodyPr/>
                    <a:lstStyle/>
                    <a:p>
                      <a:pPr algn="ctr" rtl="0" fontAlgn="ctr"/>
                      <a:r>
                        <a:rPr lang="en-US" sz="1400" b="1" i="0" u="none" strike="noStrike">
                          <a:solidFill>
                            <a:srgbClr val="000000"/>
                          </a:solidFill>
                          <a:effectLst/>
                          <a:latin typeface="Calibri" panose="020F0502020204030204" pitchFamily="34" charset="0"/>
                        </a:rPr>
                        <a:t>28%</a:t>
                      </a:r>
                    </a:p>
                  </a:txBody>
                  <a:tcPr marL="9525" marR="9525" marT="9525" marB="0" anchor="ctr"/>
                </a:tc>
                <a:tc>
                  <a:txBody>
                    <a:bodyPr/>
                    <a:lstStyle/>
                    <a:p>
                      <a:pPr algn="ctr" rtl="0" fontAlgn="ctr"/>
                      <a:r>
                        <a:rPr lang="en-US" sz="1400" b="0" i="0" u="none" strike="noStrike">
                          <a:solidFill>
                            <a:srgbClr val="000000"/>
                          </a:solidFill>
                          <a:effectLst/>
                          <a:latin typeface="Calibri" panose="020F0502020204030204" pitchFamily="34" charset="0"/>
                        </a:rPr>
                        <a:t>15%</a:t>
                      </a:r>
                    </a:p>
                  </a:txBody>
                  <a:tcPr marL="9525" marR="9525" marT="9525" marB="0" anchor="ctr"/>
                </a:tc>
                <a:extLst>
                  <a:ext uri="{0D108BD9-81ED-4DB2-BD59-A6C34878D82A}">
                    <a16:rowId xmlns:a16="http://schemas.microsoft.com/office/drawing/2014/main" val="3806502211"/>
                  </a:ext>
                </a:extLst>
              </a:tr>
              <a:tr h="600614">
                <a:tc>
                  <a:txBody>
                    <a:bodyPr/>
                    <a:lstStyle/>
                    <a:p>
                      <a:pPr algn="l" rtl="0" fontAlgn="ctr"/>
                      <a:r>
                        <a:rPr lang="en-US" sz="1400" b="1" i="0" u="none" strike="noStrike">
                          <a:solidFill>
                            <a:srgbClr val="000000"/>
                          </a:solidFill>
                          <a:effectLst/>
                          <a:latin typeface="Calibri" panose="020F0502020204030204" pitchFamily="34" charset="0"/>
                        </a:rPr>
                        <a:t>KMTV</a:t>
                      </a:r>
                    </a:p>
                  </a:txBody>
                  <a:tcPr marL="9525" marR="9525" marT="9525" marB="0" anchor="ctr"/>
                </a:tc>
                <a:tc>
                  <a:txBody>
                    <a:bodyPr/>
                    <a:lstStyle/>
                    <a:p>
                      <a:pPr algn="ctr" rtl="0" fontAlgn="ctr"/>
                      <a:r>
                        <a:rPr lang="en-US" sz="1400" b="0" i="0" u="none" strike="noStrike">
                          <a:solidFill>
                            <a:srgbClr val="000000"/>
                          </a:solidFill>
                          <a:effectLst/>
                          <a:latin typeface="Calibri" panose="020F0502020204030204" pitchFamily="34" charset="0"/>
                        </a:rPr>
                        <a:t>22%</a:t>
                      </a:r>
                    </a:p>
                  </a:txBody>
                  <a:tcPr marL="9525" marR="9525" marT="9525" marB="0" anchor="ctr"/>
                </a:tc>
                <a:tc>
                  <a:txBody>
                    <a:bodyPr/>
                    <a:lstStyle/>
                    <a:p>
                      <a:pPr algn="ctr" rtl="0" fontAlgn="ctr"/>
                      <a:r>
                        <a:rPr lang="en-US" sz="1400" b="0" i="0" u="none" strike="noStrike">
                          <a:solidFill>
                            <a:srgbClr val="000000"/>
                          </a:solidFill>
                          <a:effectLst/>
                          <a:latin typeface="Calibri" panose="020F0502020204030204" pitchFamily="34" charset="0"/>
                        </a:rPr>
                        <a:t>28%</a:t>
                      </a:r>
                    </a:p>
                  </a:txBody>
                  <a:tcPr marL="9525" marR="9525" marT="9525" marB="0" anchor="ctr"/>
                </a:tc>
                <a:tc>
                  <a:txBody>
                    <a:bodyPr/>
                    <a:lstStyle/>
                    <a:p>
                      <a:pPr algn="ctr" rtl="0" fontAlgn="ctr"/>
                      <a:r>
                        <a:rPr lang="en-US" sz="1400" b="0" i="0" u="none" strike="noStrike">
                          <a:solidFill>
                            <a:srgbClr val="000000"/>
                          </a:solidFill>
                          <a:effectLst/>
                          <a:latin typeface="Calibri" panose="020F0502020204030204" pitchFamily="34" charset="0"/>
                        </a:rPr>
                        <a:t>16%</a:t>
                      </a:r>
                    </a:p>
                  </a:txBody>
                  <a:tcPr marL="9525" marR="9525" marT="9525" marB="0" anchor="ctr"/>
                </a:tc>
                <a:tc>
                  <a:txBody>
                    <a:bodyPr/>
                    <a:lstStyle/>
                    <a:p>
                      <a:pPr algn="ctr" rtl="0" fontAlgn="ctr"/>
                      <a:r>
                        <a:rPr lang="en-US" sz="1400" b="0" i="0" u="none" strike="noStrike">
                          <a:solidFill>
                            <a:srgbClr val="000000"/>
                          </a:solidFill>
                          <a:effectLst/>
                          <a:latin typeface="Calibri" panose="020F0502020204030204" pitchFamily="34" charset="0"/>
                        </a:rPr>
                        <a:t>20%</a:t>
                      </a:r>
                    </a:p>
                  </a:txBody>
                  <a:tcPr marL="9525" marR="9525" marT="9525" marB="0" anchor="ctr"/>
                </a:tc>
                <a:tc>
                  <a:txBody>
                    <a:bodyPr/>
                    <a:lstStyle/>
                    <a:p>
                      <a:pPr algn="ctr" rtl="0" fontAlgn="ctr"/>
                      <a:r>
                        <a:rPr lang="en-US" sz="1400" b="1" i="0" u="none" strike="noStrike">
                          <a:solidFill>
                            <a:srgbClr val="000000"/>
                          </a:solidFill>
                          <a:effectLst/>
                          <a:latin typeface="Calibri" panose="020F0502020204030204" pitchFamily="34" charset="0"/>
                        </a:rPr>
                        <a:t>11%</a:t>
                      </a:r>
                    </a:p>
                  </a:txBody>
                  <a:tcPr marL="9525" marR="9525" marT="9525" marB="0" anchor="ctr"/>
                </a:tc>
                <a:tc>
                  <a:txBody>
                    <a:bodyPr/>
                    <a:lstStyle/>
                    <a:p>
                      <a:pPr algn="ctr" rtl="0" fontAlgn="ctr"/>
                      <a:r>
                        <a:rPr lang="en-US" sz="1400" b="0" i="0" u="none" strike="noStrike">
                          <a:solidFill>
                            <a:srgbClr val="000000"/>
                          </a:solidFill>
                          <a:effectLst/>
                          <a:latin typeface="Calibri" panose="020F0502020204030204" pitchFamily="34" charset="0"/>
                        </a:rPr>
                        <a:t>19%</a:t>
                      </a:r>
                    </a:p>
                  </a:txBody>
                  <a:tcPr marL="9525" marR="9525" marT="9525" marB="0" anchor="ctr"/>
                </a:tc>
                <a:extLst>
                  <a:ext uri="{0D108BD9-81ED-4DB2-BD59-A6C34878D82A}">
                    <a16:rowId xmlns:a16="http://schemas.microsoft.com/office/drawing/2014/main" val="1125188755"/>
                  </a:ext>
                </a:extLst>
              </a:tr>
              <a:tr h="600614">
                <a:tc>
                  <a:txBody>
                    <a:bodyPr/>
                    <a:lstStyle/>
                    <a:p>
                      <a:pPr algn="l" rtl="0" fontAlgn="ctr"/>
                      <a:r>
                        <a:rPr lang="en-US" sz="1400" b="1" i="0" u="none" strike="noStrike">
                          <a:solidFill>
                            <a:srgbClr val="000000"/>
                          </a:solidFill>
                          <a:effectLst/>
                          <a:latin typeface="Calibri" panose="020F0502020204030204" pitchFamily="34" charset="0"/>
                        </a:rPr>
                        <a:t>Tamma TV</a:t>
                      </a:r>
                    </a:p>
                  </a:txBody>
                  <a:tcPr marL="9525" marR="9525" marT="9525" marB="0" anchor="ctr"/>
                </a:tc>
                <a:tc>
                  <a:txBody>
                    <a:bodyPr/>
                    <a:lstStyle/>
                    <a:p>
                      <a:pPr algn="ctr" rtl="0" fontAlgn="ctr"/>
                      <a:r>
                        <a:rPr lang="en-US" sz="14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ctr"/>
                      <a:r>
                        <a:rPr lang="en-US" sz="14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ctr"/>
                      <a:r>
                        <a:rPr lang="en-US" sz="14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ctr"/>
                      <a:r>
                        <a:rPr lang="en-US" sz="14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ctr"/>
                      <a:r>
                        <a:rPr lang="en-US" sz="1400" b="1" i="0" u="none" strike="noStrike">
                          <a:solidFill>
                            <a:srgbClr val="000000"/>
                          </a:solidFill>
                          <a:effectLst/>
                          <a:latin typeface="Calibri" panose="020F0502020204030204" pitchFamily="34" charset="0"/>
                        </a:rPr>
                        <a:t>9%</a:t>
                      </a:r>
                    </a:p>
                  </a:txBody>
                  <a:tcPr marL="9525" marR="9525" marT="9525" marB="0" anchor="ctr"/>
                </a:tc>
                <a:tc>
                  <a:txBody>
                    <a:bodyPr/>
                    <a:lstStyle/>
                    <a:p>
                      <a:pPr algn="ctr" rtl="0" fontAlgn="ctr"/>
                      <a:r>
                        <a:rPr lang="en-US" sz="1400" b="0" i="0" u="none" strike="noStrike">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274814725"/>
                  </a:ext>
                </a:extLst>
              </a:tr>
              <a:tr h="600614">
                <a:tc>
                  <a:txBody>
                    <a:bodyPr/>
                    <a:lstStyle/>
                    <a:p>
                      <a:pPr algn="l" rtl="0" fontAlgn="ctr"/>
                      <a:r>
                        <a:rPr lang="en-US" sz="1400" b="1" i="0" u="none" strike="noStrike">
                          <a:solidFill>
                            <a:srgbClr val="000000"/>
                          </a:solidFill>
                          <a:effectLst/>
                          <a:latin typeface="Calibri" panose="020F0502020204030204" pitchFamily="34" charset="0"/>
                        </a:rPr>
                        <a:t>Real TV</a:t>
                      </a:r>
                    </a:p>
                  </a:txBody>
                  <a:tcPr marL="9525" marR="9525" marT="9525" marB="0" anchor="ctr"/>
                </a:tc>
                <a:tc>
                  <a:txBody>
                    <a:bodyPr/>
                    <a:lstStyle/>
                    <a:p>
                      <a:pPr algn="ctr" rtl="0" fontAlgn="ctr"/>
                      <a:r>
                        <a:rPr lang="en-US" sz="14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ctr"/>
                      <a:r>
                        <a:rPr lang="en-US" sz="14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ctr"/>
                      <a:r>
                        <a:rPr lang="en-US" sz="1400" b="0" i="0" u="none" strike="noStrike">
                          <a:solidFill>
                            <a:srgbClr val="000000"/>
                          </a:solidFill>
                          <a:effectLst/>
                          <a:latin typeface="Calibri" panose="020F0502020204030204" pitchFamily="34" charset="0"/>
                        </a:rPr>
                        <a:t>7%</a:t>
                      </a:r>
                    </a:p>
                  </a:txBody>
                  <a:tcPr marL="9525" marR="9525" marT="9525" marB="0" anchor="ctr"/>
                </a:tc>
                <a:tc>
                  <a:txBody>
                    <a:bodyPr/>
                    <a:lstStyle/>
                    <a:p>
                      <a:pPr algn="ctr" rtl="0" fontAlgn="ctr"/>
                      <a:r>
                        <a:rPr lang="en-US" sz="1400" b="0" i="0" u="none" strike="noStrike">
                          <a:solidFill>
                            <a:srgbClr val="000000"/>
                          </a:solidFill>
                          <a:effectLst/>
                          <a:latin typeface="Calibri" panose="020F0502020204030204" pitchFamily="34" charset="0"/>
                        </a:rPr>
                        <a:t>10%</a:t>
                      </a:r>
                    </a:p>
                  </a:txBody>
                  <a:tcPr marL="9525" marR="9525" marT="9525" marB="0" anchor="ctr"/>
                </a:tc>
                <a:tc>
                  <a:txBody>
                    <a:bodyPr/>
                    <a:lstStyle/>
                    <a:p>
                      <a:pPr algn="ctr" rtl="0" fontAlgn="ctr"/>
                      <a:r>
                        <a:rPr lang="en-US" sz="1400" b="1"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ctr"/>
                      <a:r>
                        <a:rPr lang="en-US" sz="1400" b="0" i="0" u="none" strike="noStrike">
                          <a:solidFill>
                            <a:srgbClr val="000000"/>
                          </a:solidFill>
                          <a:effectLst/>
                          <a:latin typeface="Calibri" panose="020F0502020204030204" pitchFamily="34" charset="0"/>
                        </a:rPr>
                        <a:t>3%</a:t>
                      </a:r>
                    </a:p>
                  </a:txBody>
                  <a:tcPr marL="9525" marR="9525" marT="9525" marB="0" anchor="ctr"/>
                </a:tc>
                <a:extLst>
                  <a:ext uri="{0D108BD9-81ED-4DB2-BD59-A6C34878D82A}">
                    <a16:rowId xmlns:a16="http://schemas.microsoft.com/office/drawing/2014/main" val="2780815790"/>
                  </a:ext>
                </a:extLst>
              </a:tr>
              <a:tr h="600614">
                <a:tc>
                  <a:txBody>
                    <a:bodyPr/>
                    <a:lstStyle/>
                    <a:p>
                      <a:pPr algn="l" rtl="0" fontAlgn="ctr"/>
                      <a:r>
                        <a:rPr lang="en-US" sz="1400" b="1" i="0" u="none" strike="noStrike">
                          <a:solidFill>
                            <a:srgbClr val="000000"/>
                          </a:solidFill>
                          <a:effectLst/>
                          <a:latin typeface="Calibri" panose="020F0502020204030204" pitchFamily="34" charset="0"/>
                        </a:rPr>
                        <a:t>Sky TV</a:t>
                      </a:r>
                    </a:p>
                  </a:txBody>
                  <a:tcPr marL="9525" marR="9525" marT="9525" marB="0" anchor="ctr"/>
                </a:tc>
                <a:tc>
                  <a:txBody>
                    <a:bodyPr/>
                    <a:lstStyle/>
                    <a:p>
                      <a:pPr algn="ctr" rtl="0" fontAlgn="ctr"/>
                      <a:r>
                        <a:rPr lang="en-US" sz="1400" b="0" i="0" u="none" strike="noStrike">
                          <a:solidFill>
                            <a:srgbClr val="000000"/>
                          </a:solidFill>
                          <a:effectLst/>
                          <a:latin typeface="Calibri" panose="020F0502020204030204" pitchFamily="34" charset="0"/>
                        </a:rPr>
                        <a:t>29%</a:t>
                      </a:r>
                    </a:p>
                  </a:txBody>
                  <a:tcPr marL="9525" marR="9525" marT="9525" marB="0" anchor="ctr"/>
                </a:tc>
                <a:tc>
                  <a:txBody>
                    <a:bodyPr/>
                    <a:lstStyle/>
                    <a:p>
                      <a:pPr algn="ctr" rtl="0" fontAlgn="ctr"/>
                      <a:r>
                        <a:rPr lang="en-US" sz="1400" b="0" i="0" u="none" strike="noStrike">
                          <a:solidFill>
                            <a:srgbClr val="000000"/>
                          </a:solidFill>
                          <a:effectLst/>
                          <a:latin typeface="Calibri" panose="020F0502020204030204" pitchFamily="34" charset="0"/>
                        </a:rPr>
                        <a:t>15%</a:t>
                      </a:r>
                    </a:p>
                  </a:txBody>
                  <a:tcPr marL="9525" marR="9525" marT="9525" marB="0" anchor="ctr"/>
                </a:tc>
                <a:tc>
                  <a:txBody>
                    <a:bodyPr/>
                    <a:lstStyle/>
                    <a:p>
                      <a:pPr algn="ctr" rtl="0" fontAlgn="ctr"/>
                      <a:r>
                        <a:rPr lang="en-US" sz="1400" b="0" i="0" u="none" strike="noStrike">
                          <a:solidFill>
                            <a:srgbClr val="000000"/>
                          </a:solidFill>
                          <a:effectLst/>
                          <a:latin typeface="Calibri" panose="020F0502020204030204" pitchFamily="34" charset="0"/>
                        </a:rPr>
                        <a:t>13%</a:t>
                      </a:r>
                    </a:p>
                  </a:txBody>
                  <a:tcPr marL="9525" marR="9525" marT="9525" marB="0" anchor="ctr"/>
                </a:tc>
                <a:tc>
                  <a:txBody>
                    <a:bodyPr/>
                    <a:lstStyle/>
                    <a:p>
                      <a:pPr algn="ctr" rtl="0" fontAlgn="ctr"/>
                      <a:r>
                        <a:rPr lang="en-US" sz="1400" b="0" i="0" u="none" strike="noStrike">
                          <a:solidFill>
                            <a:srgbClr val="000000"/>
                          </a:solidFill>
                          <a:effectLst/>
                          <a:latin typeface="Calibri" panose="020F0502020204030204" pitchFamily="34" charset="0"/>
                        </a:rPr>
                        <a:t>6%</a:t>
                      </a:r>
                    </a:p>
                  </a:txBody>
                  <a:tcPr marL="9525" marR="9525" marT="9525" marB="0" anchor="ctr"/>
                </a:tc>
                <a:tc>
                  <a:txBody>
                    <a:bodyPr/>
                    <a:lstStyle/>
                    <a:p>
                      <a:pPr algn="ctr" rtl="0" fontAlgn="ctr"/>
                      <a:r>
                        <a:rPr lang="en-US" sz="1400" b="1" i="0" u="none" strike="noStrike">
                          <a:solidFill>
                            <a:srgbClr val="000000"/>
                          </a:solidFill>
                          <a:effectLst/>
                          <a:latin typeface="Calibri" panose="020F0502020204030204" pitchFamily="34" charset="0"/>
                        </a:rPr>
                        <a:t>6%</a:t>
                      </a:r>
                    </a:p>
                  </a:txBody>
                  <a:tcPr marL="9525" marR="9525" marT="9525" marB="0" anchor="ctr"/>
                </a:tc>
                <a:tc>
                  <a:txBody>
                    <a:bodyPr/>
                    <a:lstStyle/>
                    <a:p>
                      <a:pPr algn="ctr" rtl="0" fontAlgn="ctr"/>
                      <a:r>
                        <a:rPr lang="en-US" sz="1400" b="0" i="0" u="none" strike="noStrike">
                          <a:solidFill>
                            <a:srgbClr val="000000"/>
                          </a:solidFill>
                          <a:effectLst/>
                          <a:latin typeface="Calibri" panose="020F0502020204030204" pitchFamily="34" charset="0"/>
                        </a:rPr>
                        <a:t>14%</a:t>
                      </a:r>
                    </a:p>
                  </a:txBody>
                  <a:tcPr marL="9525" marR="9525" marT="9525" marB="0" anchor="ctr"/>
                </a:tc>
                <a:extLst>
                  <a:ext uri="{0D108BD9-81ED-4DB2-BD59-A6C34878D82A}">
                    <a16:rowId xmlns:a16="http://schemas.microsoft.com/office/drawing/2014/main" val="589601435"/>
                  </a:ext>
                </a:extLst>
              </a:tr>
              <a:tr h="600614">
                <a:tc>
                  <a:txBody>
                    <a:bodyPr/>
                    <a:lstStyle/>
                    <a:p>
                      <a:pPr algn="l" rtl="0" fontAlgn="ctr"/>
                      <a:r>
                        <a:rPr lang="en-US" sz="1400" b="1" i="0" u="none" strike="noStrike">
                          <a:solidFill>
                            <a:srgbClr val="000000"/>
                          </a:solidFill>
                          <a:effectLst/>
                          <a:latin typeface="Calibri" panose="020F0502020204030204" pitchFamily="34" charset="0"/>
                        </a:rPr>
                        <a:t>Power TV</a:t>
                      </a:r>
                    </a:p>
                  </a:txBody>
                  <a:tcPr marL="9525" marR="9525" marT="9525" marB="0" anchor="ctr"/>
                </a:tc>
                <a:tc>
                  <a:txBody>
                    <a:bodyPr/>
                    <a:lstStyle/>
                    <a:p>
                      <a:pPr algn="ctr" rtl="0" fontAlgn="ctr"/>
                      <a:r>
                        <a:rPr lang="en-US" sz="1400" b="0" i="0" u="none" strike="noStrike">
                          <a:solidFill>
                            <a:srgbClr val="000000"/>
                          </a:solidFill>
                          <a:effectLst/>
                          <a:latin typeface="Calibri" panose="020F0502020204030204" pitchFamily="34" charset="0"/>
                        </a:rPr>
                        <a:t>12%</a:t>
                      </a:r>
                    </a:p>
                  </a:txBody>
                  <a:tcPr marL="9525" marR="9525" marT="9525" marB="0" anchor="ctr"/>
                </a:tc>
                <a:tc>
                  <a:txBody>
                    <a:bodyPr/>
                    <a:lstStyle/>
                    <a:p>
                      <a:pPr algn="ctr" rtl="0" fontAlgn="ctr"/>
                      <a:r>
                        <a:rPr lang="en-US" sz="1400" b="0" i="0" u="none" strike="noStrike">
                          <a:solidFill>
                            <a:srgbClr val="000000"/>
                          </a:solidFill>
                          <a:effectLst/>
                          <a:latin typeface="Calibri" panose="020F0502020204030204" pitchFamily="34" charset="0"/>
                        </a:rPr>
                        <a:t>9%</a:t>
                      </a:r>
                    </a:p>
                  </a:txBody>
                  <a:tcPr marL="9525" marR="9525" marT="9525" marB="0" anchor="ctr"/>
                </a:tc>
                <a:tc>
                  <a:txBody>
                    <a:bodyPr/>
                    <a:lstStyle/>
                    <a:p>
                      <a:pPr algn="ctr" rtl="0" fontAlgn="ctr"/>
                      <a:r>
                        <a:rPr lang="en-US" sz="1400" b="0" i="0" u="none" strike="noStrike">
                          <a:solidFill>
                            <a:srgbClr val="000000"/>
                          </a:solidFill>
                          <a:effectLst/>
                          <a:latin typeface="Calibri" panose="020F0502020204030204" pitchFamily="34" charset="0"/>
                        </a:rPr>
                        <a:t>8%</a:t>
                      </a:r>
                    </a:p>
                  </a:txBody>
                  <a:tcPr marL="9525" marR="9525" marT="9525" marB="0" anchor="ctr"/>
                </a:tc>
                <a:tc>
                  <a:txBody>
                    <a:bodyPr/>
                    <a:lstStyle/>
                    <a:p>
                      <a:pPr algn="ctr" rtl="0" fontAlgn="ctr"/>
                      <a:r>
                        <a:rPr lang="en-US" sz="1400" b="0" i="0" u="none" strike="noStrike">
                          <a:solidFill>
                            <a:srgbClr val="000000"/>
                          </a:solidFill>
                          <a:effectLst/>
                          <a:latin typeface="Calibri" panose="020F0502020204030204" pitchFamily="34" charset="0"/>
                        </a:rPr>
                        <a:t>6%</a:t>
                      </a:r>
                    </a:p>
                  </a:txBody>
                  <a:tcPr marL="9525" marR="9525" marT="9525" marB="0" anchor="ctr"/>
                </a:tc>
                <a:tc>
                  <a:txBody>
                    <a:bodyPr/>
                    <a:lstStyle/>
                    <a:p>
                      <a:pPr algn="ctr" rtl="0" fontAlgn="ctr"/>
                      <a:r>
                        <a:rPr lang="en-US" sz="1400" b="1" i="0" u="none" strike="noStrike">
                          <a:solidFill>
                            <a:srgbClr val="000000"/>
                          </a:solidFill>
                          <a:effectLst/>
                          <a:latin typeface="Calibri" panose="020F0502020204030204" pitchFamily="34" charset="0"/>
                        </a:rPr>
                        <a:t>5%</a:t>
                      </a:r>
                    </a:p>
                  </a:txBody>
                  <a:tcPr marL="9525" marR="9525" marT="9525" marB="0" anchor="ctr"/>
                </a:tc>
                <a:tc>
                  <a:txBody>
                    <a:bodyPr/>
                    <a:lstStyle/>
                    <a:p>
                      <a:pPr algn="ctr" rtl="0" fontAlgn="ctr"/>
                      <a:r>
                        <a:rPr lang="en-US" sz="1400" b="0" i="0" u="none" strike="noStrike" dirty="0">
                          <a:solidFill>
                            <a:srgbClr val="000000"/>
                          </a:solidFill>
                          <a:effectLst/>
                          <a:latin typeface="Calibri" panose="020F0502020204030204" pitchFamily="34" charset="0"/>
                        </a:rPr>
                        <a:t>8%</a:t>
                      </a:r>
                    </a:p>
                  </a:txBody>
                  <a:tcPr marL="9525" marR="9525" marT="9525" marB="0" anchor="ctr"/>
                </a:tc>
                <a:extLst>
                  <a:ext uri="{0D108BD9-81ED-4DB2-BD59-A6C34878D82A}">
                    <a16:rowId xmlns:a16="http://schemas.microsoft.com/office/drawing/2014/main" val="207749550"/>
                  </a:ext>
                </a:extLst>
              </a:tr>
            </a:tbl>
          </a:graphicData>
        </a:graphic>
      </p:graphicFrame>
      <p:sp>
        <p:nvSpPr>
          <p:cNvPr id="2" name="TextBox 1">
            <a:extLst>
              <a:ext uri="{FF2B5EF4-FFF2-40B4-BE49-F238E27FC236}">
                <a16:creationId xmlns:a16="http://schemas.microsoft.com/office/drawing/2014/main" id="{116FC5DA-6FF4-8E36-17DA-CC6C8DC1188E}"/>
              </a:ext>
            </a:extLst>
          </p:cNvPr>
          <p:cNvSpPr txBox="1"/>
          <p:nvPr/>
        </p:nvSpPr>
        <p:spPr>
          <a:xfrm>
            <a:off x="0" y="603283"/>
            <a:ext cx="210589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65000"/>
                  </a:prstClr>
                </a:solidFill>
                <a:effectLst/>
                <a:uLnTx/>
                <a:uFillTx/>
                <a:latin typeface="Calibri" panose="020F0502020204030204"/>
                <a:ea typeface="+mn-ea"/>
                <a:cs typeface="Calibri" panose="020F0502020204030204" pitchFamily="34" charset="0"/>
              </a:rPr>
              <a:t>August 2024</a:t>
            </a:r>
          </a:p>
        </p:txBody>
      </p:sp>
    </p:spTree>
    <p:extLst>
      <p:ext uri="{BB962C8B-B14F-4D97-AF65-F5344CB8AC3E}">
        <p14:creationId xmlns:p14="http://schemas.microsoft.com/office/powerpoint/2010/main" val="36460147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3DD427-89FA-2848-9F2F-4E8EBDE88559}"/>
              </a:ext>
            </a:extLst>
          </p:cNvPr>
          <p:cNvSpPr>
            <a:spLocks noGrp="1"/>
          </p:cNvSpPr>
          <p:nvPr>
            <p:ph type="title"/>
          </p:nvPr>
        </p:nvSpPr>
        <p:spPr>
          <a:xfrm>
            <a:off x="0" y="33019"/>
            <a:ext cx="12191999" cy="414740"/>
          </a:xfrm>
          <a:noFill/>
        </p:spPr>
        <p:txBody>
          <a:bodyPr>
            <a:normAutofit fontScale="90000"/>
          </a:bodyPr>
          <a:lstStyle/>
          <a:p>
            <a:r>
              <a:rPr lang="en-US" dirty="0">
                <a:latin typeface="+mn-lt"/>
              </a:rPr>
              <a:t>TV Share By Gender</a:t>
            </a:r>
          </a:p>
        </p:txBody>
      </p:sp>
      <p:sp>
        <p:nvSpPr>
          <p:cNvPr id="2" name="TextBox 1">
            <a:extLst>
              <a:ext uri="{FF2B5EF4-FFF2-40B4-BE49-F238E27FC236}">
                <a16:creationId xmlns:a16="http://schemas.microsoft.com/office/drawing/2014/main" id="{0AD25DF8-1E93-C200-5DEE-0FB62127ECF9}"/>
              </a:ext>
            </a:extLst>
          </p:cNvPr>
          <p:cNvSpPr txBox="1"/>
          <p:nvPr/>
        </p:nvSpPr>
        <p:spPr>
          <a:xfrm>
            <a:off x="3962396" y="683739"/>
            <a:ext cx="4003969" cy="369332"/>
          </a:xfrm>
          <a:prstGeom prst="rect">
            <a:avLst/>
          </a:prstGeom>
          <a:noFill/>
        </p:spPr>
        <p:txBody>
          <a:bodyPr wrap="square" rtlCol="0">
            <a:spAutoFit/>
          </a:bodyPr>
          <a:lstStyle/>
          <a:p>
            <a:pPr algn="ctr"/>
            <a:r>
              <a:rPr lang="en-US" b="1" dirty="0">
                <a:solidFill>
                  <a:srgbClr val="000000"/>
                </a:solidFill>
              </a:rPr>
              <a:t>National Share - Female</a:t>
            </a:r>
          </a:p>
        </p:txBody>
      </p:sp>
      <p:graphicFrame>
        <p:nvGraphicFramePr>
          <p:cNvPr id="5" name="Table 4">
            <a:extLst>
              <a:ext uri="{FF2B5EF4-FFF2-40B4-BE49-F238E27FC236}">
                <a16:creationId xmlns:a16="http://schemas.microsoft.com/office/drawing/2014/main" id="{CFEDB5E4-5403-759B-FB2E-6395419DA3ED}"/>
              </a:ext>
            </a:extLst>
          </p:cNvPr>
          <p:cNvGraphicFramePr>
            <a:graphicFrameLocks noGrp="1"/>
          </p:cNvGraphicFramePr>
          <p:nvPr>
            <p:extLst>
              <p:ext uri="{D42A27DB-BD31-4B8C-83A1-F6EECF244321}">
                <p14:modId xmlns:p14="http://schemas.microsoft.com/office/powerpoint/2010/main" val="2650634279"/>
              </p:ext>
            </p:extLst>
          </p:nvPr>
        </p:nvGraphicFramePr>
        <p:xfrm>
          <a:off x="439946" y="1181818"/>
          <a:ext cx="11317852" cy="4804912"/>
        </p:xfrm>
        <a:graphic>
          <a:graphicData uri="http://schemas.openxmlformats.org/drawingml/2006/table">
            <a:tbl>
              <a:tblPr firstRow="1" bandRow="1">
                <a:tableStyleId>{073A0DAA-6AF3-43AB-8588-CEC1D06C72B9}</a:tableStyleId>
              </a:tblPr>
              <a:tblGrid>
                <a:gridCol w="1616836">
                  <a:extLst>
                    <a:ext uri="{9D8B030D-6E8A-4147-A177-3AD203B41FA5}">
                      <a16:colId xmlns:a16="http://schemas.microsoft.com/office/drawing/2014/main" val="3063409366"/>
                    </a:ext>
                  </a:extLst>
                </a:gridCol>
                <a:gridCol w="1616836">
                  <a:extLst>
                    <a:ext uri="{9D8B030D-6E8A-4147-A177-3AD203B41FA5}">
                      <a16:colId xmlns:a16="http://schemas.microsoft.com/office/drawing/2014/main" val="2036679139"/>
                    </a:ext>
                  </a:extLst>
                </a:gridCol>
                <a:gridCol w="1616836">
                  <a:extLst>
                    <a:ext uri="{9D8B030D-6E8A-4147-A177-3AD203B41FA5}">
                      <a16:colId xmlns:a16="http://schemas.microsoft.com/office/drawing/2014/main" val="2462462040"/>
                    </a:ext>
                  </a:extLst>
                </a:gridCol>
                <a:gridCol w="1616836">
                  <a:extLst>
                    <a:ext uri="{9D8B030D-6E8A-4147-A177-3AD203B41FA5}">
                      <a16:colId xmlns:a16="http://schemas.microsoft.com/office/drawing/2014/main" val="1487326191"/>
                    </a:ext>
                  </a:extLst>
                </a:gridCol>
                <a:gridCol w="1616836">
                  <a:extLst>
                    <a:ext uri="{9D8B030D-6E8A-4147-A177-3AD203B41FA5}">
                      <a16:colId xmlns:a16="http://schemas.microsoft.com/office/drawing/2014/main" val="857988215"/>
                    </a:ext>
                  </a:extLst>
                </a:gridCol>
                <a:gridCol w="1616836">
                  <a:extLst>
                    <a:ext uri="{9D8B030D-6E8A-4147-A177-3AD203B41FA5}">
                      <a16:colId xmlns:a16="http://schemas.microsoft.com/office/drawing/2014/main" val="2443128925"/>
                    </a:ext>
                  </a:extLst>
                </a:gridCol>
                <a:gridCol w="1616836">
                  <a:extLst>
                    <a:ext uri="{9D8B030D-6E8A-4147-A177-3AD203B41FA5}">
                      <a16:colId xmlns:a16="http://schemas.microsoft.com/office/drawing/2014/main" val="3513869604"/>
                    </a:ext>
                  </a:extLst>
                </a:gridCol>
              </a:tblGrid>
              <a:tr h="600614">
                <a:tc>
                  <a:txBody>
                    <a:bodyPr/>
                    <a:lstStyle/>
                    <a:p>
                      <a:pPr algn="ctr" rtl="0" fontAlgn="ctr"/>
                      <a:r>
                        <a:rPr lang="en-US" sz="1800" b="1" i="0" u="none" strike="noStrike">
                          <a:solidFill>
                            <a:srgbClr val="FFFFFF"/>
                          </a:solidFill>
                          <a:effectLst/>
                          <a:latin typeface="Calibri" panose="020F0502020204030204" pitchFamily="34" charset="0"/>
                        </a:rPr>
                        <a:t>Stations</a:t>
                      </a:r>
                    </a:p>
                  </a:txBody>
                  <a:tcPr marL="9525" marR="9525" marT="9525" marB="0" anchor="ctr"/>
                </a:tc>
                <a:tc>
                  <a:txBody>
                    <a:bodyPr/>
                    <a:lstStyle/>
                    <a:p>
                      <a:pPr algn="ctr" rtl="0" fontAlgn="ctr"/>
                      <a:r>
                        <a:rPr lang="en-US" sz="1800" b="1" i="0" u="none" strike="noStrike">
                          <a:solidFill>
                            <a:srgbClr val="FFFFFF"/>
                          </a:solidFill>
                          <a:effectLst/>
                          <a:latin typeface="Calibri" panose="020F0502020204030204" pitchFamily="34" charset="0"/>
                        </a:rPr>
                        <a:t>19-Jul</a:t>
                      </a:r>
                    </a:p>
                  </a:txBody>
                  <a:tcPr marL="9525" marR="9525" marT="9525" marB="0" anchor="ctr"/>
                </a:tc>
                <a:tc>
                  <a:txBody>
                    <a:bodyPr/>
                    <a:lstStyle/>
                    <a:p>
                      <a:pPr algn="ctr" rtl="0" fontAlgn="ctr"/>
                      <a:r>
                        <a:rPr lang="en-US" sz="1800" b="1" i="0" u="none" strike="noStrike">
                          <a:solidFill>
                            <a:srgbClr val="FFFFFF"/>
                          </a:solidFill>
                          <a:effectLst/>
                          <a:latin typeface="Calibri" panose="020F0502020204030204" pitchFamily="34" charset="0"/>
                        </a:rPr>
                        <a:t>20-Feb</a:t>
                      </a:r>
                    </a:p>
                  </a:txBody>
                  <a:tcPr marL="9525" marR="9525" marT="9525" marB="0" anchor="ctr"/>
                </a:tc>
                <a:tc>
                  <a:txBody>
                    <a:bodyPr/>
                    <a:lstStyle/>
                    <a:p>
                      <a:pPr algn="ctr" rtl="0" fontAlgn="ctr"/>
                      <a:r>
                        <a:rPr lang="en-US" sz="1800" b="1" i="0" u="none" strike="noStrike">
                          <a:solidFill>
                            <a:srgbClr val="FFFFFF"/>
                          </a:solidFill>
                          <a:effectLst/>
                          <a:latin typeface="Calibri" panose="020F0502020204030204" pitchFamily="34" charset="0"/>
                        </a:rPr>
                        <a:t>22-Feb</a:t>
                      </a:r>
                    </a:p>
                  </a:txBody>
                  <a:tcPr marL="9525" marR="9525" marT="9525" marB="0" anchor="ctr"/>
                </a:tc>
                <a:tc>
                  <a:txBody>
                    <a:bodyPr/>
                    <a:lstStyle/>
                    <a:p>
                      <a:pPr algn="ctr" rtl="0" fontAlgn="ctr"/>
                      <a:r>
                        <a:rPr lang="en-US" sz="1800" b="1" i="0" u="none" strike="noStrike">
                          <a:solidFill>
                            <a:srgbClr val="FFFFFF"/>
                          </a:solidFill>
                          <a:effectLst/>
                          <a:latin typeface="Calibri" panose="020F0502020204030204" pitchFamily="34" charset="0"/>
                        </a:rPr>
                        <a:t>23-Jun</a:t>
                      </a:r>
                    </a:p>
                  </a:txBody>
                  <a:tcPr marL="9525" marR="9525" marT="9525" marB="0" anchor="ctr"/>
                </a:tc>
                <a:tc>
                  <a:txBody>
                    <a:bodyPr/>
                    <a:lstStyle/>
                    <a:p>
                      <a:pPr algn="ctr" rtl="0" fontAlgn="ctr"/>
                      <a:r>
                        <a:rPr lang="en-US" sz="1800" b="1" i="0" u="none" strike="noStrike">
                          <a:solidFill>
                            <a:srgbClr val="FFFFFF"/>
                          </a:solidFill>
                          <a:effectLst/>
                          <a:latin typeface="Calibri" panose="020F0502020204030204" pitchFamily="34" charset="0"/>
                        </a:rPr>
                        <a:t>24-Aug</a:t>
                      </a:r>
                    </a:p>
                  </a:txBody>
                  <a:tcPr marL="9525" marR="9525" marT="9525" marB="0" anchor="ctr"/>
                </a:tc>
                <a:tc>
                  <a:txBody>
                    <a:bodyPr/>
                    <a:lstStyle/>
                    <a:p>
                      <a:pPr algn="ctr" rtl="0" fontAlgn="ctr"/>
                      <a:r>
                        <a:rPr lang="en-US" sz="1800" b="1" i="0" u="none" strike="noStrike">
                          <a:solidFill>
                            <a:srgbClr val="FFFFFF"/>
                          </a:solidFill>
                          <a:effectLst/>
                          <a:latin typeface="Calibri" panose="020F0502020204030204" pitchFamily="34" charset="0"/>
                        </a:rPr>
                        <a:t>Average</a:t>
                      </a:r>
                    </a:p>
                  </a:txBody>
                  <a:tcPr marL="9525" marR="9525" marT="9525" marB="0" anchor="ctr"/>
                </a:tc>
                <a:extLst>
                  <a:ext uri="{0D108BD9-81ED-4DB2-BD59-A6C34878D82A}">
                    <a16:rowId xmlns:a16="http://schemas.microsoft.com/office/drawing/2014/main" val="241455811"/>
                  </a:ext>
                </a:extLst>
              </a:tr>
              <a:tr h="600614">
                <a:tc>
                  <a:txBody>
                    <a:bodyPr/>
                    <a:lstStyle/>
                    <a:p>
                      <a:pPr algn="l" rtl="0" fontAlgn="ctr"/>
                      <a:r>
                        <a:rPr lang="en-US" sz="1400" b="1" i="0" u="none" strike="noStrike">
                          <a:solidFill>
                            <a:srgbClr val="000000"/>
                          </a:solidFill>
                          <a:effectLst/>
                          <a:latin typeface="Calibri" panose="020F0502020204030204" pitchFamily="34" charset="0"/>
                        </a:rPr>
                        <a:t>LNTV</a:t>
                      </a:r>
                    </a:p>
                  </a:txBody>
                  <a:tcPr marL="9525" marR="9525" marT="9525" marB="0" anchor="ctr"/>
                </a:tc>
                <a:tc>
                  <a:txBody>
                    <a:bodyPr/>
                    <a:lstStyle/>
                    <a:p>
                      <a:pPr algn="ctr" rtl="0" fontAlgn="ctr"/>
                      <a:r>
                        <a:rPr lang="en-US" sz="1400" b="0" i="0" u="none" strike="noStrike">
                          <a:solidFill>
                            <a:srgbClr val="000000"/>
                          </a:solidFill>
                          <a:effectLst/>
                          <a:latin typeface="Calibri" panose="020F0502020204030204" pitchFamily="34" charset="0"/>
                        </a:rPr>
                        <a:t>32%</a:t>
                      </a:r>
                    </a:p>
                  </a:txBody>
                  <a:tcPr marL="9525" marR="9525" marT="9525" marB="0" anchor="ctr"/>
                </a:tc>
                <a:tc>
                  <a:txBody>
                    <a:bodyPr/>
                    <a:lstStyle/>
                    <a:p>
                      <a:pPr algn="ctr" rtl="0" fontAlgn="ctr"/>
                      <a:r>
                        <a:rPr lang="en-US" sz="1400" b="0" i="0" u="none" strike="noStrike">
                          <a:solidFill>
                            <a:srgbClr val="000000"/>
                          </a:solidFill>
                          <a:effectLst/>
                          <a:latin typeface="Calibri" panose="020F0502020204030204" pitchFamily="34" charset="0"/>
                        </a:rPr>
                        <a:t>41%</a:t>
                      </a:r>
                    </a:p>
                  </a:txBody>
                  <a:tcPr marL="9525" marR="9525" marT="9525" marB="0" anchor="ctr"/>
                </a:tc>
                <a:tc>
                  <a:txBody>
                    <a:bodyPr/>
                    <a:lstStyle/>
                    <a:p>
                      <a:pPr algn="ctr" rtl="0" fontAlgn="ctr"/>
                      <a:r>
                        <a:rPr lang="en-US" sz="1400" b="0" i="0" u="none" strike="noStrike">
                          <a:solidFill>
                            <a:srgbClr val="000000"/>
                          </a:solidFill>
                          <a:effectLst/>
                          <a:latin typeface="Calibri" panose="020F0502020204030204" pitchFamily="34" charset="0"/>
                        </a:rPr>
                        <a:t>32%</a:t>
                      </a:r>
                    </a:p>
                  </a:txBody>
                  <a:tcPr marL="9525" marR="9525" marT="9525" marB="0" anchor="ctr"/>
                </a:tc>
                <a:tc>
                  <a:txBody>
                    <a:bodyPr/>
                    <a:lstStyle/>
                    <a:p>
                      <a:pPr algn="ctr" rtl="0" fontAlgn="ctr"/>
                      <a:r>
                        <a:rPr lang="en-US" sz="1400" b="0" i="0" u="none" strike="noStrike">
                          <a:solidFill>
                            <a:srgbClr val="000000"/>
                          </a:solidFill>
                          <a:effectLst/>
                          <a:latin typeface="Calibri" panose="020F0502020204030204" pitchFamily="34" charset="0"/>
                        </a:rPr>
                        <a:t>26%</a:t>
                      </a:r>
                    </a:p>
                  </a:txBody>
                  <a:tcPr marL="9525" marR="9525" marT="9525" marB="0" anchor="ctr"/>
                </a:tc>
                <a:tc>
                  <a:txBody>
                    <a:bodyPr/>
                    <a:lstStyle/>
                    <a:p>
                      <a:pPr algn="ctr" rtl="0" fontAlgn="ctr"/>
                      <a:r>
                        <a:rPr lang="en-US" sz="1400" b="1" i="0" u="none" strike="noStrike">
                          <a:solidFill>
                            <a:srgbClr val="000000"/>
                          </a:solidFill>
                          <a:effectLst/>
                          <a:latin typeface="Calibri" panose="020F0502020204030204" pitchFamily="34" charset="0"/>
                        </a:rPr>
                        <a:t>49%</a:t>
                      </a:r>
                    </a:p>
                  </a:txBody>
                  <a:tcPr marL="9525" marR="9525" marT="9525" marB="0" anchor="ctr"/>
                </a:tc>
                <a:tc>
                  <a:txBody>
                    <a:bodyPr/>
                    <a:lstStyle/>
                    <a:p>
                      <a:pPr algn="ctr" rtl="0" fontAlgn="ctr"/>
                      <a:r>
                        <a:rPr lang="en-US" sz="1400" b="0" i="0" u="none" strike="noStrike">
                          <a:solidFill>
                            <a:srgbClr val="000000"/>
                          </a:solidFill>
                          <a:effectLst/>
                          <a:latin typeface="Calibri" panose="020F0502020204030204" pitchFamily="34" charset="0"/>
                        </a:rPr>
                        <a:t>36%</a:t>
                      </a:r>
                    </a:p>
                  </a:txBody>
                  <a:tcPr marL="9525" marR="9525" marT="9525" marB="0" anchor="ctr"/>
                </a:tc>
                <a:extLst>
                  <a:ext uri="{0D108BD9-81ED-4DB2-BD59-A6C34878D82A}">
                    <a16:rowId xmlns:a16="http://schemas.microsoft.com/office/drawing/2014/main" val="2538357059"/>
                  </a:ext>
                </a:extLst>
              </a:tr>
              <a:tr h="600614">
                <a:tc>
                  <a:txBody>
                    <a:bodyPr/>
                    <a:lstStyle/>
                    <a:p>
                      <a:pPr algn="l" rtl="0" fontAlgn="ctr"/>
                      <a:r>
                        <a:rPr lang="en-US" sz="1400" b="1" i="0" u="none" strike="noStrike">
                          <a:solidFill>
                            <a:srgbClr val="000000"/>
                          </a:solidFill>
                          <a:effectLst/>
                          <a:latin typeface="Calibri" panose="020F0502020204030204" pitchFamily="34" charset="0"/>
                        </a:rPr>
                        <a:t>Spoon TV</a:t>
                      </a:r>
                    </a:p>
                  </a:txBody>
                  <a:tcPr marL="9525" marR="9525" marT="9525" marB="0" anchor="ctr"/>
                </a:tc>
                <a:tc>
                  <a:txBody>
                    <a:bodyPr/>
                    <a:lstStyle/>
                    <a:p>
                      <a:pPr algn="ctr" rtl="0" fontAlgn="ctr"/>
                      <a:r>
                        <a:rPr lang="en-US" sz="14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ctr"/>
                      <a:r>
                        <a:rPr lang="en-US" sz="14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ctr"/>
                      <a:r>
                        <a:rPr lang="en-US" sz="1400" b="0" i="0" u="none" strike="noStrike">
                          <a:solidFill>
                            <a:srgbClr val="000000"/>
                          </a:solidFill>
                          <a:effectLst/>
                          <a:latin typeface="Calibri" panose="020F0502020204030204" pitchFamily="34" charset="0"/>
                        </a:rPr>
                        <a:t>14%</a:t>
                      </a:r>
                    </a:p>
                  </a:txBody>
                  <a:tcPr marL="9525" marR="9525" marT="9525" marB="0" anchor="ctr"/>
                </a:tc>
                <a:tc>
                  <a:txBody>
                    <a:bodyPr/>
                    <a:lstStyle/>
                    <a:p>
                      <a:pPr algn="ctr" rtl="0" fontAlgn="ctr"/>
                      <a:r>
                        <a:rPr lang="en-US" sz="1400" b="0" i="0" u="none" strike="noStrike">
                          <a:solidFill>
                            <a:srgbClr val="000000"/>
                          </a:solidFill>
                          <a:effectLst/>
                          <a:latin typeface="Calibri" panose="020F0502020204030204" pitchFamily="34" charset="0"/>
                        </a:rPr>
                        <a:t>20%</a:t>
                      </a:r>
                    </a:p>
                  </a:txBody>
                  <a:tcPr marL="9525" marR="9525" marT="9525" marB="0" anchor="ctr"/>
                </a:tc>
                <a:tc>
                  <a:txBody>
                    <a:bodyPr/>
                    <a:lstStyle/>
                    <a:p>
                      <a:pPr algn="ctr" rtl="0" fontAlgn="ctr"/>
                      <a:r>
                        <a:rPr lang="en-US" sz="1400" b="1" i="0" u="none" strike="noStrike">
                          <a:solidFill>
                            <a:srgbClr val="000000"/>
                          </a:solidFill>
                          <a:effectLst/>
                          <a:latin typeface="Calibri" panose="020F0502020204030204" pitchFamily="34" charset="0"/>
                        </a:rPr>
                        <a:t>25%</a:t>
                      </a:r>
                    </a:p>
                  </a:txBody>
                  <a:tcPr marL="9525" marR="9525" marT="9525" marB="0" anchor="ctr"/>
                </a:tc>
                <a:tc>
                  <a:txBody>
                    <a:bodyPr/>
                    <a:lstStyle/>
                    <a:p>
                      <a:pPr algn="ctr" rtl="0" fontAlgn="ctr"/>
                      <a:r>
                        <a:rPr lang="en-US" sz="1400" b="0" i="0" u="none" strike="noStrike">
                          <a:solidFill>
                            <a:srgbClr val="000000"/>
                          </a:solidFill>
                          <a:effectLst/>
                          <a:latin typeface="Calibri" panose="020F0502020204030204" pitchFamily="34" charset="0"/>
                        </a:rPr>
                        <a:t>12%</a:t>
                      </a:r>
                    </a:p>
                  </a:txBody>
                  <a:tcPr marL="9525" marR="9525" marT="9525" marB="0" anchor="ctr"/>
                </a:tc>
                <a:extLst>
                  <a:ext uri="{0D108BD9-81ED-4DB2-BD59-A6C34878D82A}">
                    <a16:rowId xmlns:a16="http://schemas.microsoft.com/office/drawing/2014/main" val="3806502211"/>
                  </a:ext>
                </a:extLst>
              </a:tr>
              <a:tr h="600614">
                <a:tc>
                  <a:txBody>
                    <a:bodyPr/>
                    <a:lstStyle/>
                    <a:p>
                      <a:pPr algn="l" rtl="0" fontAlgn="ctr"/>
                      <a:r>
                        <a:rPr lang="en-US" sz="1400" b="1" i="0" u="none" strike="noStrike">
                          <a:solidFill>
                            <a:srgbClr val="000000"/>
                          </a:solidFill>
                          <a:effectLst/>
                          <a:latin typeface="Calibri" panose="020F0502020204030204" pitchFamily="34" charset="0"/>
                        </a:rPr>
                        <a:t>KMTV</a:t>
                      </a:r>
                    </a:p>
                  </a:txBody>
                  <a:tcPr marL="9525" marR="9525" marT="9525" marB="0" anchor="ctr"/>
                </a:tc>
                <a:tc>
                  <a:txBody>
                    <a:bodyPr/>
                    <a:lstStyle/>
                    <a:p>
                      <a:pPr algn="ctr" rtl="0" fontAlgn="ctr"/>
                      <a:r>
                        <a:rPr lang="en-US" sz="1400" b="0" i="0" u="none" strike="noStrike">
                          <a:solidFill>
                            <a:srgbClr val="000000"/>
                          </a:solidFill>
                          <a:effectLst/>
                          <a:latin typeface="Calibri" panose="020F0502020204030204" pitchFamily="34" charset="0"/>
                        </a:rPr>
                        <a:t>11%</a:t>
                      </a:r>
                    </a:p>
                  </a:txBody>
                  <a:tcPr marL="9525" marR="9525" marT="9525" marB="0" anchor="ctr"/>
                </a:tc>
                <a:tc>
                  <a:txBody>
                    <a:bodyPr/>
                    <a:lstStyle/>
                    <a:p>
                      <a:pPr algn="ctr" rtl="0" fontAlgn="ctr"/>
                      <a:r>
                        <a:rPr lang="en-US" sz="1400" b="0" i="0" u="none" strike="noStrike">
                          <a:solidFill>
                            <a:srgbClr val="000000"/>
                          </a:solidFill>
                          <a:effectLst/>
                          <a:latin typeface="Calibri" panose="020F0502020204030204" pitchFamily="34" charset="0"/>
                        </a:rPr>
                        <a:t>14%</a:t>
                      </a:r>
                    </a:p>
                  </a:txBody>
                  <a:tcPr marL="9525" marR="9525" marT="9525" marB="0" anchor="ctr"/>
                </a:tc>
                <a:tc>
                  <a:txBody>
                    <a:bodyPr/>
                    <a:lstStyle/>
                    <a:p>
                      <a:pPr algn="ctr" rtl="0" fontAlgn="ctr"/>
                      <a:r>
                        <a:rPr lang="en-US" sz="1400" b="0" i="0" u="none" strike="noStrike">
                          <a:solidFill>
                            <a:srgbClr val="000000"/>
                          </a:solidFill>
                          <a:effectLst/>
                          <a:latin typeface="Calibri" panose="020F0502020204030204" pitchFamily="34" charset="0"/>
                        </a:rPr>
                        <a:t>4%</a:t>
                      </a:r>
                    </a:p>
                  </a:txBody>
                  <a:tcPr marL="9525" marR="9525" marT="9525" marB="0" anchor="ctr"/>
                </a:tc>
                <a:tc>
                  <a:txBody>
                    <a:bodyPr/>
                    <a:lstStyle/>
                    <a:p>
                      <a:pPr algn="ctr" rtl="0" fontAlgn="ctr"/>
                      <a:r>
                        <a:rPr lang="en-US" sz="1400" b="0" i="0" u="none" strike="noStrike">
                          <a:solidFill>
                            <a:srgbClr val="000000"/>
                          </a:solidFill>
                          <a:effectLst/>
                          <a:latin typeface="Calibri" panose="020F0502020204030204" pitchFamily="34" charset="0"/>
                        </a:rPr>
                        <a:t>15%</a:t>
                      </a:r>
                    </a:p>
                  </a:txBody>
                  <a:tcPr marL="9525" marR="9525" marT="9525" marB="0" anchor="ctr"/>
                </a:tc>
                <a:tc>
                  <a:txBody>
                    <a:bodyPr/>
                    <a:lstStyle/>
                    <a:p>
                      <a:pPr algn="ctr" rtl="0" fontAlgn="ctr"/>
                      <a:r>
                        <a:rPr lang="en-US" sz="1400" b="1" i="0" u="none" strike="noStrike">
                          <a:solidFill>
                            <a:srgbClr val="000000"/>
                          </a:solidFill>
                          <a:effectLst/>
                          <a:latin typeface="Calibri" panose="020F0502020204030204" pitchFamily="34" charset="0"/>
                        </a:rPr>
                        <a:t>7%</a:t>
                      </a:r>
                    </a:p>
                  </a:txBody>
                  <a:tcPr marL="9525" marR="9525" marT="9525" marB="0" anchor="ctr"/>
                </a:tc>
                <a:tc>
                  <a:txBody>
                    <a:bodyPr/>
                    <a:lstStyle/>
                    <a:p>
                      <a:pPr algn="ctr" rtl="0" fontAlgn="ctr"/>
                      <a:r>
                        <a:rPr lang="en-US" sz="1400" b="0" i="0" u="none" strike="noStrike">
                          <a:solidFill>
                            <a:srgbClr val="000000"/>
                          </a:solidFill>
                          <a:effectLst/>
                          <a:latin typeface="Calibri" panose="020F0502020204030204" pitchFamily="34" charset="0"/>
                        </a:rPr>
                        <a:t>10%</a:t>
                      </a:r>
                    </a:p>
                  </a:txBody>
                  <a:tcPr marL="9525" marR="9525" marT="9525" marB="0" anchor="ctr"/>
                </a:tc>
                <a:extLst>
                  <a:ext uri="{0D108BD9-81ED-4DB2-BD59-A6C34878D82A}">
                    <a16:rowId xmlns:a16="http://schemas.microsoft.com/office/drawing/2014/main" val="1125188755"/>
                  </a:ext>
                </a:extLst>
              </a:tr>
              <a:tr h="600614">
                <a:tc>
                  <a:txBody>
                    <a:bodyPr/>
                    <a:lstStyle/>
                    <a:p>
                      <a:pPr algn="l" rtl="0" fontAlgn="ctr"/>
                      <a:r>
                        <a:rPr lang="en-US" sz="1400" b="1" i="0" u="none" strike="noStrike">
                          <a:solidFill>
                            <a:srgbClr val="000000"/>
                          </a:solidFill>
                          <a:effectLst/>
                          <a:latin typeface="Calibri" panose="020F0502020204030204" pitchFamily="34" charset="0"/>
                        </a:rPr>
                        <a:t>TAMMA TV</a:t>
                      </a:r>
                    </a:p>
                  </a:txBody>
                  <a:tcPr marL="9525" marR="9525" marT="9525" marB="0" anchor="ctr"/>
                </a:tc>
                <a:tc>
                  <a:txBody>
                    <a:bodyPr/>
                    <a:lstStyle/>
                    <a:p>
                      <a:pPr algn="ctr" rtl="0" fontAlgn="ctr"/>
                      <a:r>
                        <a:rPr lang="en-US" sz="14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ctr"/>
                      <a:r>
                        <a:rPr lang="en-US" sz="14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ctr"/>
                      <a:r>
                        <a:rPr lang="en-US" sz="14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ctr"/>
                      <a:r>
                        <a:rPr lang="en-US" sz="14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ctr"/>
                      <a:r>
                        <a:rPr lang="en-US" sz="1400" b="1" i="0" u="none" strike="noStrike">
                          <a:solidFill>
                            <a:srgbClr val="000000"/>
                          </a:solidFill>
                          <a:effectLst/>
                          <a:latin typeface="Calibri" panose="020F0502020204030204" pitchFamily="34" charset="0"/>
                        </a:rPr>
                        <a:t>4%</a:t>
                      </a:r>
                    </a:p>
                  </a:txBody>
                  <a:tcPr marL="9525" marR="9525" marT="9525" marB="0" anchor="ctr"/>
                </a:tc>
                <a:tc>
                  <a:txBody>
                    <a:bodyPr/>
                    <a:lstStyle/>
                    <a:p>
                      <a:pPr algn="ctr" rtl="0" fontAlgn="ctr"/>
                      <a:r>
                        <a:rPr lang="en-US" sz="1400" b="0" i="0" u="none" strike="noStrike">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274814725"/>
                  </a:ext>
                </a:extLst>
              </a:tr>
              <a:tr h="600614">
                <a:tc>
                  <a:txBody>
                    <a:bodyPr/>
                    <a:lstStyle/>
                    <a:p>
                      <a:pPr algn="l" rtl="0" fontAlgn="ctr"/>
                      <a:r>
                        <a:rPr lang="en-US" sz="1400" b="1" i="0" u="none" strike="noStrike">
                          <a:solidFill>
                            <a:srgbClr val="000000"/>
                          </a:solidFill>
                          <a:effectLst/>
                          <a:latin typeface="Calibri" panose="020F0502020204030204" pitchFamily="34" charset="0"/>
                        </a:rPr>
                        <a:t>Sky TV</a:t>
                      </a:r>
                    </a:p>
                  </a:txBody>
                  <a:tcPr marL="9525" marR="9525" marT="9525" marB="0" anchor="ctr"/>
                </a:tc>
                <a:tc>
                  <a:txBody>
                    <a:bodyPr/>
                    <a:lstStyle/>
                    <a:p>
                      <a:pPr algn="ctr" rtl="0" fontAlgn="ctr"/>
                      <a:r>
                        <a:rPr lang="en-US" sz="1400" b="0" i="0" u="none" strike="noStrike">
                          <a:solidFill>
                            <a:srgbClr val="000000"/>
                          </a:solidFill>
                          <a:effectLst/>
                          <a:latin typeface="Calibri" panose="020F0502020204030204" pitchFamily="34" charset="0"/>
                        </a:rPr>
                        <a:t>30%</a:t>
                      </a:r>
                    </a:p>
                  </a:txBody>
                  <a:tcPr marL="9525" marR="9525" marT="9525" marB="0" anchor="ctr"/>
                </a:tc>
                <a:tc>
                  <a:txBody>
                    <a:bodyPr/>
                    <a:lstStyle/>
                    <a:p>
                      <a:pPr algn="ctr" rtl="0" fontAlgn="ctr"/>
                      <a:r>
                        <a:rPr lang="en-US" sz="1400" b="0" i="0" u="none" strike="noStrike">
                          <a:solidFill>
                            <a:srgbClr val="000000"/>
                          </a:solidFill>
                          <a:effectLst/>
                          <a:latin typeface="Calibri" panose="020F0502020204030204" pitchFamily="34" charset="0"/>
                        </a:rPr>
                        <a:t>13%</a:t>
                      </a:r>
                    </a:p>
                  </a:txBody>
                  <a:tcPr marL="9525" marR="9525" marT="9525" marB="0" anchor="ctr"/>
                </a:tc>
                <a:tc>
                  <a:txBody>
                    <a:bodyPr/>
                    <a:lstStyle/>
                    <a:p>
                      <a:pPr algn="ctr" rtl="0" fontAlgn="ctr"/>
                      <a:r>
                        <a:rPr lang="en-US" sz="1400" b="0" i="0" u="none" strike="noStrike">
                          <a:solidFill>
                            <a:srgbClr val="000000"/>
                          </a:solidFill>
                          <a:effectLst/>
                          <a:latin typeface="Calibri" panose="020F0502020204030204" pitchFamily="34" charset="0"/>
                        </a:rPr>
                        <a:t>17%</a:t>
                      </a:r>
                    </a:p>
                  </a:txBody>
                  <a:tcPr marL="9525" marR="9525" marT="9525" marB="0" anchor="ctr"/>
                </a:tc>
                <a:tc>
                  <a:txBody>
                    <a:bodyPr/>
                    <a:lstStyle/>
                    <a:p>
                      <a:pPr algn="ctr" rtl="0" fontAlgn="ctr"/>
                      <a:r>
                        <a:rPr lang="en-US" sz="1400" b="0" i="0" u="none" strike="noStrike">
                          <a:solidFill>
                            <a:srgbClr val="000000"/>
                          </a:solidFill>
                          <a:effectLst/>
                          <a:latin typeface="Calibri" panose="020F0502020204030204" pitchFamily="34" charset="0"/>
                        </a:rPr>
                        <a:t>11%</a:t>
                      </a:r>
                    </a:p>
                  </a:txBody>
                  <a:tcPr marL="9525" marR="9525" marT="9525" marB="0" anchor="ctr"/>
                </a:tc>
                <a:tc>
                  <a:txBody>
                    <a:bodyPr/>
                    <a:lstStyle/>
                    <a:p>
                      <a:pPr algn="ctr" rtl="0" fontAlgn="ctr"/>
                      <a:r>
                        <a:rPr lang="en-US" sz="1400" b="1" i="0" u="none" strike="noStrike">
                          <a:solidFill>
                            <a:srgbClr val="000000"/>
                          </a:solidFill>
                          <a:effectLst/>
                          <a:latin typeface="Calibri" panose="020F0502020204030204" pitchFamily="34" charset="0"/>
                        </a:rPr>
                        <a:t>4%</a:t>
                      </a:r>
                    </a:p>
                  </a:txBody>
                  <a:tcPr marL="9525" marR="9525" marT="9525" marB="0" anchor="ctr"/>
                </a:tc>
                <a:tc>
                  <a:txBody>
                    <a:bodyPr/>
                    <a:lstStyle/>
                    <a:p>
                      <a:pPr algn="ctr" rtl="0" fontAlgn="ctr"/>
                      <a:r>
                        <a:rPr lang="en-US" sz="1400" b="0" i="0" u="none" strike="noStrike">
                          <a:solidFill>
                            <a:srgbClr val="000000"/>
                          </a:solidFill>
                          <a:effectLst/>
                          <a:latin typeface="Calibri" panose="020F0502020204030204" pitchFamily="34" charset="0"/>
                        </a:rPr>
                        <a:t>15%</a:t>
                      </a:r>
                    </a:p>
                  </a:txBody>
                  <a:tcPr marL="9525" marR="9525" marT="9525" marB="0" anchor="ctr"/>
                </a:tc>
                <a:extLst>
                  <a:ext uri="{0D108BD9-81ED-4DB2-BD59-A6C34878D82A}">
                    <a16:rowId xmlns:a16="http://schemas.microsoft.com/office/drawing/2014/main" val="2780815790"/>
                  </a:ext>
                </a:extLst>
              </a:tr>
              <a:tr h="600614">
                <a:tc>
                  <a:txBody>
                    <a:bodyPr/>
                    <a:lstStyle/>
                    <a:p>
                      <a:pPr algn="l" rtl="0" fontAlgn="ctr"/>
                      <a:r>
                        <a:rPr lang="en-US" sz="1400" b="1" i="0" u="none" strike="noStrike">
                          <a:solidFill>
                            <a:srgbClr val="000000"/>
                          </a:solidFill>
                          <a:effectLst/>
                          <a:latin typeface="Calibri" panose="020F0502020204030204" pitchFamily="34" charset="0"/>
                        </a:rPr>
                        <a:t>Real TV</a:t>
                      </a:r>
                    </a:p>
                  </a:txBody>
                  <a:tcPr marL="9525" marR="9525" marT="9525" marB="0" anchor="ctr"/>
                </a:tc>
                <a:tc>
                  <a:txBody>
                    <a:bodyPr/>
                    <a:lstStyle/>
                    <a:p>
                      <a:pPr algn="ctr" rtl="0" fontAlgn="ctr"/>
                      <a:r>
                        <a:rPr lang="en-US" sz="14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ctr"/>
                      <a:r>
                        <a:rPr lang="en-US" sz="1400" b="0" i="0" u="none" strike="noStrike">
                          <a:solidFill>
                            <a:srgbClr val="000000"/>
                          </a:solidFill>
                          <a:effectLst/>
                          <a:latin typeface="Calibri" panose="020F0502020204030204" pitchFamily="34" charset="0"/>
                        </a:rPr>
                        <a:t>1%</a:t>
                      </a:r>
                    </a:p>
                  </a:txBody>
                  <a:tcPr marL="9525" marR="9525" marT="9525" marB="0" anchor="ctr"/>
                </a:tc>
                <a:tc>
                  <a:txBody>
                    <a:bodyPr/>
                    <a:lstStyle/>
                    <a:p>
                      <a:pPr algn="ctr" rtl="0" fontAlgn="ctr"/>
                      <a:r>
                        <a:rPr lang="en-US" sz="1400" b="0" i="0" u="none" strike="noStrike">
                          <a:solidFill>
                            <a:srgbClr val="000000"/>
                          </a:solidFill>
                          <a:effectLst/>
                          <a:latin typeface="Calibri" panose="020F0502020204030204" pitchFamily="34" charset="0"/>
                        </a:rPr>
                        <a:t>8%</a:t>
                      </a:r>
                    </a:p>
                  </a:txBody>
                  <a:tcPr marL="9525" marR="9525" marT="9525" marB="0" anchor="ctr"/>
                </a:tc>
                <a:tc>
                  <a:txBody>
                    <a:bodyPr/>
                    <a:lstStyle/>
                    <a:p>
                      <a:pPr algn="ctr" rtl="0" fontAlgn="ctr"/>
                      <a:r>
                        <a:rPr lang="en-US" sz="1400" b="0" i="0" u="none" strike="noStrike">
                          <a:solidFill>
                            <a:srgbClr val="000000"/>
                          </a:solidFill>
                          <a:effectLst/>
                          <a:latin typeface="Calibri" panose="020F0502020204030204" pitchFamily="34" charset="0"/>
                        </a:rPr>
                        <a:t>11%</a:t>
                      </a:r>
                    </a:p>
                  </a:txBody>
                  <a:tcPr marL="9525" marR="9525" marT="9525" marB="0" anchor="ctr"/>
                </a:tc>
                <a:tc>
                  <a:txBody>
                    <a:bodyPr/>
                    <a:lstStyle/>
                    <a:p>
                      <a:pPr algn="ctr" rtl="0" fontAlgn="ctr"/>
                      <a:r>
                        <a:rPr lang="en-US" sz="1400" b="1"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ctr"/>
                      <a:r>
                        <a:rPr lang="en-US" sz="1400" b="0" i="0" u="none" strike="noStrike">
                          <a:solidFill>
                            <a:srgbClr val="000000"/>
                          </a:solidFill>
                          <a:effectLst/>
                          <a:latin typeface="Calibri" panose="020F0502020204030204" pitchFamily="34" charset="0"/>
                        </a:rPr>
                        <a:t>4%</a:t>
                      </a:r>
                    </a:p>
                  </a:txBody>
                  <a:tcPr marL="9525" marR="9525" marT="9525" marB="0" anchor="ctr"/>
                </a:tc>
                <a:extLst>
                  <a:ext uri="{0D108BD9-81ED-4DB2-BD59-A6C34878D82A}">
                    <a16:rowId xmlns:a16="http://schemas.microsoft.com/office/drawing/2014/main" val="589601435"/>
                  </a:ext>
                </a:extLst>
              </a:tr>
              <a:tr h="600614">
                <a:tc>
                  <a:txBody>
                    <a:bodyPr/>
                    <a:lstStyle/>
                    <a:p>
                      <a:pPr algn="l" rtl="0" fontAlgn="ctr"/>
                      <a:r>
                        <a:rPr lang="en-US" sz="1400" b="1" i="0" u="none" strike="noStrike">
                          <a:solidFill>
                            <a:srgbClr val="000000"/>
                          </a:solidFill>
                          <a:effectLst/>
                          <a:latin typeface="Calibri" panose="020F0502020204030204" pitchFamily="34" charset="0"/>
                        </a:rPr>
                        <a:t>Power TV</a:t>
                      </a:r>
                    </a:p>
                  </a:txBody>
                  <a:tcPr marL="9525" marR="9525" marT="9525" marB="0" anchor="ctr"/>
                </a:tc>
                <a:tc>
                  <a:txBody>
                    <a:bodyPr/>
                    <a:lstStyle/>
                    <a:p>
                      <a:pPr algn="ctr" rtl="0" fontAlgn="ctr"/>
                      <a:r>
                        <a:rPr lang="en-US" sz="1400" b="0" i="0" u="none" strike="noStrike">
                          <a:solidFill>
                            <a:srgbClr val="000000"/>
                          </a:solidFill>
                          <a:effectLst/>
                          <a:latin typeface="Calibri" panose="020F0502020204030204" pitchFamily="34" charset="0"/>
                        </a:rPr>
                        <a:t>24%</a:t>
                      </a:r>
                    </a:p>
                  </a:txBody>
                  <a:tcPr marL="9525" marR="9525" marT="9525" marB="0" anchor="ctr"/>
                </a:tc>
                <a:tc>
                  <a:txBody>
                    <a:bodyPr/>
                    <a:lstStyle/>
                    <a:p>
                      <a:pPr algn="ctr" rtl="0" fontAlgn="ctr"/>
                      <a:r>
                        <a:rPr lang="en-US" sz="1400" b="0" i="0" u="none" strike="noStrike">
                          <a:solidFill>
                            <a:srgbClr val="000000"/>
                          </a:solidFill>
                          <a:effectLst/>
                          <a:latin typeface="Calibri" panose="020F0502020204030204" pitchFamily="34" charset="0"/>
                        </a:rPr>
                        <a:t>16%</a:t>
                      </a:r>
                    </a:p>
                  </a:txBody>
                  <a:tcPr marL="9525" marR="9525" marT="9525" marB="0" anchor="ctr"/>
                </a:tc>
                <a:tc>
                  <a:txBody>
                    <a:bodyPr/>
                    <a:lstStyle/>
                    <a:p>
                      <a:pPr algn="ctr" rtl="0" fontAlgn="ctr"/>
                      <a:r>
                        <a:rPr lang="en-US" sz="1400" b="0" i="0" u="none" strike="noStrike">
                          <a:solidFill>
                            <a:srgbClr val="000000"/>
                          </a:solidFill>
                          <a:effectLst/>
                          <a:latin typeface="Calibri" panose="020F0502020204030204" pitchFamily="34" charset="0"/>
                        </a:rPr>
                        <a:t>14%</a:t>
                      </a:r>
                    </a:p>
                  </a:txBody>
                  <a:tcPr marL="9525" marR="9525" marT="9525" marB="0" anchor="ctr"/>
                </a:tc>
                <a:tc>
                  <a:txBody>
                    <a:bodyPr/>
                    <a:lstStyle/>
                    <a:p>
                      <a:pPr algn="ctr" rtl="0" fontAlgn="ctr"/>
                      <a:r>
                        <a:rPr lang="en-US" sz="1400" b="0" i="0" u="none" strike="noStrike">
                          <a:solidFill>
                            <a:srgbClr val="000000"/>
                          </a:solidFill>
                          <a:effectLst/>
                          <a:latin typeface="Calibri" panose="020F0502020204030204" pitchFamily="34" charset="0"/>
                        </a:rPr>
                        <a:t>9%</a:t>
                      </a:r>
                    </a:p>
                  </a:txBody>
                  <a:tcPr marL="9525" marR="9525" marT="9525" marB="0" anchor="ctr"/>
                </a:tc>
                <a:tc>
                  <a:txBody>
                    <a:bodyPr/>
                    <a:lstStyle/>
                    <a:p>
                      <a:pPr algn="ctr" rtl="0" fontAlgn="ctr"/>
                      <a:r>
                        <a:rPr lang="en-US" sz="1400" b="1" i="0" u="none" strike="noStrike">
                          <a:solidFill>
                            <a:srgbClr val="000000"/>
                          </a:solidFill>
                          <a:effectLst/>
                          <a:latin typeface="Calibri" panose="020F0502020204030204" pitchFamily="34" charset="0"/>
                        </a:rPr>
                        <a:t>4%</a:t>
                      </a:r>
                    </a:p>
                  </a:txBody>
                  <a:tcPr marL="9525" marR="9525" marT="9525" marB="0" anchor="ctr"/>
                </a:tc>
                <a:tc>
                  <a:txBody>
                    <a:bodyPr/>
                    <a:lstStyle/>
                    <a:p>
                      <a:pPr algn="ctr" rtl="0" fontAlgn="ctr"/>
                      <a:r>
                        <a:rPr lang="en-US" sz="1400" b="0" i="0" u="none" strike="noStrike" dirty="0">
                          <a:solidFill>
                            <a:srgbClr val="000000"/>
                          </a:solidFill>
                          <a:effectLst/>
                          <a:latin typeface="Calibri" panose="020F0502020204030204" pitchFamily="34" charset="0"/>
                        </a:rPr>
                        <a:t>13%</a:t>
                      </a:r>
                    </a:p>
                  </a:txBody>
                  <a:tcPr marL="9525" marR="9525" marT="9525" marB="0" anchor="ctr"/>
                </a:tc>
                <a:extLst>
                  <a:ext uri="{0D108BD9-81ED-4DB2-BD59-A6C34878D82A}">
                    <a16:rowId xmlns:a16="http://schemas.microsoft.com/office/drawing/2014/main" val="207749550"/>
                  </a:ext>
                </a:extLst>
              </a:tr>
            </a:tbl>
          </a:graphicData>
        </a:graphic>
      </p:graphicFrame>
      <p:sp>
        <p:nvSpPr>
          <p:cNvPr id="6" name="TextBox 5">
            <a:extLst>
              <a:ext uri="{FF2B5EF4-FFF2-40B4-BE49-F238E27FC236}">
                <a16:creationId xmlns:a16="http://schemas.microsoft.com/office/drawing/2014/main" id="{1E8276FC-9E5E-4F5A-BBB0-89924BCBE652}"/>
              </a:ext>
            </a:extLst>
          </p:cNvPr>
          <p:cNvSpPr txBox="1"/>
          <p:nvPr/>
        </p:nvSpPr>
        <p:spPr>
          <a:xfrm>
            <a:off x="0" y="603283"/>
            <a:ext cx="210589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65000"/>
                  </a:prstClr>
                </a:solidFill>
                <a:effectLst/>
                <a:uLnTx/>
                <a:uFillTx/>
                <a:latin typeface="Calibri" panose="020F0502020204030204"/>
                <a:ea typeface="+mn-ea"/>
                <a:cs typeface="Calibri" panose="020F0502020204030204" pitchFamily="34" charset="0"/>
              </a:rPr>
              <a:t>August 2024</a:t>
            </a:r>
          </a:p>
        </p:txBody>
      </p:sp>
    </p:spTree>
    <p:extLst>
      <p:ext uri="{BB962C8B-B14F-4D97-AF65-F5344CB8AC3E}">
        <p14:creationId xmlns:p14="http://schemas.microsoft.com/office/powerpoint/2010/main" val="19329951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3DD427-89FA-2848-9F2F-4E8EBDE88559}"/>
              </a:ext>
            </a:extLst>
          </p:cNvPr>
          <p:cNvSpPr>
            <a:spLocks noGrp="1"/>
          </p:cNvSpPr>
          <p:nvPr>
            <p:ph type="title"/>
          </p:nvPr>
        </p:nvSpPr>
        <p:spPr>
          <a:xfrm>
            <a:off x="0" y="0"/>
            <a:ext cx="12191999" cy="455135"/>
          </a:xfrm>
          <a:noFill/>
        </p:spPr>
        <p:txBody>
          <a:bodyPr>
            <a:noAutofit/>
          </a:bodyPr>
          <a:lstStyle/>
          <a:p>
            <a:r>
              <a:rPr lang="en-US" sz="4000" dirty="0">
                <a:latin typeface="+mn-lt"/>
              </a:rPr>
              <a:t>Radio Share - National</a:t>
            </a:r>
          </a:p>
        </p:txBody>
      </p:sp>
      <p:graphicFrame>
        <p:nvGraphicFramePr>
          <p:cNvPr id="7" name="Table 6">
            <a:extLst>
              <a:ext uri="{FF2B5EF4-FFF2-40B4-BE49-F238E27FC236}">
                <a16:creationId xmlns:a16="http://schemas.microsoft.com/office/drawing/2014/main" id="{25727C1B-7099-466E-AD59-E22943FCB221}"/>
              </a:ext>
            </a:extLst>
          </p:cNvPr>
          <p:cNvGraphicFramePr>
            <a:graphicFrameLocks noGrp="1"/>
          </p:cNvGraphicFramePr>
          <p:nvPr>
            <p:extLst>
              <p:ext uri="{D42A27DB-BD31-4B8C-83A1-F6EECF244321}">
                <p14:modId xmlns:p14="http://schemas.microsoft.com/office/powerpoint/2010/main" val="2878614380"/>
              </p:ext>
            </p:extLst>
          </p:nvPr>
        </p:nvGraphicFramePr>
        <p:xfrm>
          <a:off x="1079155" y="911059"/>
          <a:ext cx="10552670" cy="5432079"/>
        </p:xfrm>
        <a:graphic>
          <a:graphicData uri="http://schemas.openxmlformats.org/drawingml/2006/table">
            <a:tbl>
              <a:tblPr firstRow="1" bandRow="1">
                <a:tableStyleId>{073A0DAA-6AF3-43AB-8588-CEC1D06C72B9}</a:tableStyleId>
              </a:tblPr>
              <a:tblGrid>
                <a:gridCol w="1761005">
                  <a:extLst>
                    <a:ext uri="{9D8B030D-6E8A-4147-A177-3AD203B41FA5}">
                      <a16:colId xmlns:a16="http://schemas.microsoft.com/office/drawing/2014/main" val="3063409366"/>
                    </a:ext>
                  </a:extLst>
                </a:gridCol>
                <a:gridCol w="1388409">
                  <a:extLst>
                    <a:ext uri="{9D8B030D-6E8A-4147-A177-3AD203B41FA5}">
                      <a16:colId xmlns:a16="http://schemas.microsoft.com/office/drawing/2014/main" val="2814121866"/>
                    </a:ext>
                  </a:extLst>
                </a:gridCol>
                <a:gridCol w="1388409">
                  <a:extLst>
                    <a:ext uri="{9D8B030D-6E8A-4147-A177-3AD203B41FA5}">
                      <a16:colId xmlns:a16="http://schemas.microsoft.com/office/drawing/2014/main" val="2462462040"/>
                    </a:ext>
                  </a:extLst>
                </a:gridCol>
                <a:gridCol w="1849620">
                  <a:extLst>
                    <a:ext uri="{9D8B030D-6E8A-4147-A177-3AD203B41FA5}">
                      <a16:colId xmlns:a16="http://schemas.microsoft.com/office/drawing/2014/main" val="1487326191"/>
                    </a:ext>
                  </a:extLst>
                </a:gridCol>
                <a:gridCol w="1388409">
                  <a:extLst>
                    <a:ext uri="{9D8B030D-6E8A-4147-A177-3AD203B41FA5}">
                      <a16:colId xmlns:a16="http://schemas.microsoft.com/office/drawing/2014/main" val="857988215"/>
                    </a:ext>
                  </a:extLst>
                </a:gridCol>
                <a:gridCol w="1388409">
                  <a:extLst>
                    <a:ext uri="{9D8B030D-6E8A-4147-A177-3AD203B41FA5}">
                      <a16:colId xmlns:a16="http://schemas.microsoft.com/office/drawing/2014/main" val="341389468"/>
                    </a:ext>
                  </a:extLst>
                </a:gridCol>
                <a:gridCol w="1388409">
                  <a:extLst>
                    <a:ext uri="{9D8B030D-6E8A-4147-A177-3AD203B41FA5}">
                      <a16:colId xmlns:a16="http://schemas.microsoft.com/office/drawing/2014/main" val="3513869604"/>
                    </a:ext>
                  </a:extLst>
                </a:gridCol>
              </a:tblGrid>
              <a:tr h="425094">
                <a:tc>
                  <a:txBody>
                    <a:bodyPr/>
                    <a:lstStyle/>
                    <a:p>
                      <a:pPr algn="ctr" rtl="0" fontAlgn="ctr"/>
                      <a:r>
                        <a:rPr lang="en-US" sz="1800" b="1" i="0" u="none" strike="noStrike">
                          <a:solidFill>
                            <a:srgbClr val="FFFFFF"/>
                          </a:solidFill>
                          <a:effectLst/>
                          <a:latin typeface="Calibri" panose="020F0502020204030204" pitchFamily="34" charset="0"/>
                        </a:rPr>
                        <a:t>Stations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800" b="1" i="0" u="none" strike="noStrike">
                          <a:solidFill>
                            <a:srgbClr val="FFFFFF"/>
                          </a:solidFill>
                          <a:effectLst/>
                          <a:latin typeface="Calibri" panose="020F0502020204030204" pitchFamily="34" charset="0"/>
                        </a:rPr>
                        <a:t>19-Jul</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800" b="1" i="0" u="none" strike="noStrike">
                          <a:solidFill>
                            <a:srgbClr val="FFFFFF"/>
                          </a:solidFill>
                          <a:effectLst/>
                          <a:latin typeface="Calibri" panose="020F0502020204030204" pitchFamily="34" charset="0"/>
                        </a:rPr>
                        <a:t>20-Feb</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800" b="1" i="0" u="none" strike="noStrike">
                          <a:solidFill>
                            <a:srgbClr val="FFFFFF"/>
                          </a:solidFill>
                          <a:effectLst/>
                          <a:latin typeface="Calibri" panose="020F0502020204030204" pitchFamily="34" charset="0"/>
                        </a:rPr>
                        <a:t>22-Feb</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800" b="1" i="0" u="none" strike="noStrike">
                          <a:solidFill>
                            <a:srgbClr val="FFFFFF"/>
                          </a:solidFill>
                          <a:effectLst/>
                          <a:latin typeface="Calibri" panose="020F0502020204030204" pitchFamily="34" charset="0"/>
                        </a:rPr>
                        <a:t>23-Jun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800" b="1" i="0" u="none" strike="noStrike">
                          <a:solidFill>
                            <a:srgbClr val="FFFFFF"/>
                          </a:solidFill>
                          <a:effectLst/>
                          <a:latin typeface="Calibri" panose="020F0502020204030204" pitchFamily="34" charset="0"/>
                        </a:rPr>
                        <a:t>24-Aug</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800" b="1" i="0" u="none" strike="noStrike">
                          <a:solidFill>
                            <a:srgbClr val="FFFFFF"/>
                          </a:solidFill>
                          <a:effectLst/>
                          <a:latin typeface="Calibri" panose="020F0502020204030204" pitchFamily="34" charset="0"/>
                        </a:rPr>
                        <a:t>Average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41455811"/>
                  </a:ext>
                </a:extLst>
              </a:tr>
              <a:tr h="333799">
                <a:tc>
                  <a:txBody>
                    <a:bodyPr/>
                    <a:lstStyle/>
                    <a:p>
                      <a:pPr algn="l" rtl="0" fontAlgn="ctr"/>
                      <a:r>
                        <a:rPr lang="en-US" sz="1400" b="0" i="0" u="none" strike="noStrike">
                          <a:solidFill>
                            <a:srgbClr val="000000"/>
                          </a:solidFill>
                          <a:effectLst/>
                          <a:latin typeface="Calibri" panose="020F0502020204030204" pitchFamily="34" charset="0"/>
                        </a:rPr>
                        <a:t>ELBC</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1" i="0" u="none" strike="noStrike">
                          <a:solidFill>
                            <a:srgbClr val="000000"/>
                          </a:solidFill>
                          <a:effectLst/>
                          <a:latin typeface="Calibri" panose="020F0502020204030204" pitchFamily="34" charset="0"/>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538357059"/>
                  </a:ext>
                </a:extLst>
              </a:tr>
              <a:tr h="333799">
                <a:tc>
                  <a:txBody>
                    <a:bodyPr/>
                    <a:lstStyle/>
                    <a:p>
                      <a:pPr algn="l" rtl="0" fontAlgn="ctr"/>
                      <a:r>
                        <a:rPr lang="en-US" sz="1400" b="0" i="0" u="none" strike="noStrike">
                          <a:solidFill>
                            <a:srgbClr val="000000"/>
                          </a:solidFill>
                          <a:effectLst/>
                          <a:latin typeface="Calibri" panose="020F0502020204030204" pitchFamily="34" charset="0"/>
                        </a:rPr>
                        <a:t>Truth</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1" i="0" u="none" strike="noStrike">
                          <a:solidFill>
                            <a:srgbClr val="000000"/>
                          </a:solidFill>
                          <a:effectLst/>
                          <a:latin typeface="Calibri" panose="020F0502020204030204" pitchFamily="34" charset="0"/>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806502211"/>
                  </a:ext>
                </a:extLst>
              </a:tr>
              <a:tr h="333799">
                <a:tc>
                  <a:txBody>
                    <a:bodyPr/>
                    <a:lstStyle/>
                    <a:p>
                      <a:pPr algn="l" rtl="0" fontAlgn="ctr"/>
                      <a:r>
                        <a:rPr lang="en-US" sz="1400" b="0" i="0" u="none" strike="noStrike">
                          <a:solidFill>
                            <a:srgbClr val="000000"/>
                          </a:solidFill>
                          <a:effectLst/>
                          <a:latin typeface="Calibri" panose="020F0502020204030204" pitchFamily="34" charset="0"/>
                        </a:rPr>
                        <a:t>OK FM</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1" i="0" u="none" strike="noStrike">
                          <a:solidFill>
                            <a:srgbClr val="000000"/>
                          </a:solidFill>
                          <a:effectLst/>
                          <a:latin typeface="Calibri" panose="020F0502020204030204" pitchFamily="34" charset="0"/>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125188755"/>
                  </a:ext>
                </a:extLst>
              </a:tr>
              <a:tr h="333799">
                <a:tc>
                  <a:txBody>
                    <a:bodyPr/>
                    <a:lstStyle/>
                    <a:p>
                      <a:pPr algn="l" rtl="0" fontAlgn="ctr"/>
                      <a:r>
                        <a:rPr lang="en-US" sz="1400" b="0" i="0" u="none" strike="noStrike">
                          <a:solidFill>
                            <a:srgbClr val="000000"/>
                          </a:solidFill>
                          <a:effectLst/>
                          <a:latin typeface="Calibri" panose="020F0502020204030204" pitchFamily="34" charset="0"/>
                        </a:rPr>
                        <a:t>Spoon FM</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1" i="0" u="none" strike="noStrike">
                          <a:solidFill>
                            <a:srgbClr val="000000"/>
                          </a:solidFill>
                          <a:effectLst/>
                          <a:latin typeface="Calibri" panose="020F0502020204030204" pitchFamily="34" charset="0"/>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74814725"/>
                  </a:ext>
                </a:extLst>
              </a:tr>
              <a:tr h="333799">
                <a:tc>
                  <a:txBody>
                    <a:bodyPr/>
                    <a:lstStyle/>
                    <a:p>
                      <a:pPr algn="l" rtl="0" fontAlgn="ctr"/>
                      <a:r>
                        <a:rPr lang="en-US" sz="1400" b="0" i="0" u="none" strike="noStrike">
                          <a:solidFill>
                            <a:srgbClr val="000000"/>
                          </a:solidFill>
                          <a:effectLst/>
                          <a:latin typeface="Calibri" panose="020F0502020204030204" pitchFamily="34" charset="0"/>
                        </a:rPr>
                        <a:t>Kool FM</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1" i="0" u="none" strike="noStrike">
                          <a:solidFill>
                            <a:srgbClr val="000000"/>
                          </a:solidFill>
                          <a:effectLst/>
                          <a:latin typeface="Calibri" panose="020F0502020204030204" pitchFamily="34" charset="0"/>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780815790"/>
                  </a:ext>
                </a:extLst>
              </a:tr>
              <a:tr h="333799">
                <a:tc>
                  <a:txBody>
                    <a:bodyPr/>
                    <a:lstStyle/>
                    <a:p>
                      <a:pPr algn="l" rtl="0" fontAlgn="ctr"/>
                      <a:r>
                        <a:rPr lang="en-US" sz="1400" b="0" i="0" u="none" strike="noStrike">
                          <a:solidFill>
                            <a:srgbClr val="000000"/>
                          </a:solidFill>
                          <a:effectLst/>
                          <a:latin typeface="Calibri" panose="020F0502020204030204" pitchFamily="34" charset="0"/>
                        </a:rPr>
                        <a:t>BBC</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1" i="0" u="none" strike="noStrike">
                          <a:solidFill>
                            <a:srgbClr val="000000"/>
                          </a:solidFill>
                          <a:effectLst/>
                          <a:latin typeface="Calibri" panose="020F0502020204030204" pitchFamily="34" charset="0"/>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589601435"/>
                  </a:ext>
                </a:extLst>
              </a:tr>
              <a:tr h="333799">
                <a:tc>
                  <a:txBody>
                    <a:bodyPr/>
                    <a:lstStyle/>
                    <a:p>
                      <a:pPr algn="l" rtl="0" fontAlgn="ctr"/>
                      <a:r>
                        <a:rPr lang="en-US" sz="1400" b="0" i="0" u="none" strike="noStrike">
                          <a:solidFill>
                            <a:srgbClr val="000000"/>
                          </a:solidFill>
                          <a:effectLst/>
                          <a:latin typeface="Calibri" panose="020F0502020204030204" pitchFamily="34" charset="0"/>
                        </a:rPr>
                        <a:t>ECOWAS Radio</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1" i="0" u="none" strike="noStrike">
                          <a:solidFill>
                            <a:srgbClr val="000000"/>
                          </a:solidFill>
                          <a:effectLst/>
                          <a:latin typeface="Calibri" panose="020F0502020204030204" pitchFamily="34" charset="0"/>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07749550"/>
                  </a:ext>
                </a:extLst>
              </a:tr>
              <a:tr h="333799">
                <a:tc>
                  <a:txBody>
                    <a:bodyPr/>
                    <a:lstStyle/>
                    <a:p>
                      <a:pPr algn="l" rtl="0" fontAlgn="ctr"/>
                      <a:r>
                        <a:rPr lang="en-US" sz="1400" b="0" i="0" u="none" strike="noStrike">
                          <a:solidFill>
                            <a:srgbClr val="000000"/>
                          </a:solidFill>
                          <a:effectLst/>
                          <a:latin typeface="Calibri" panose="020F0502020204030204" pitchFamily="34" charset="0"/>
                        </a:rPr>
                        <a:t>HOTT FM</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1" i="0" u="none" strike="noStrike">
                          <a:solidFill>
                            <a:srgbClr val="000000"/>
                          </a:solidFill>
                          <a:effectLst/>
                          <a:latin typeface="Calibri" panose="020F0502020204030204" pitchFamily="34" charset="0"/>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493132874"/>
                  </a:ext>
                </a:extLst>
              </a:tr>
              <a:tr h="333799">
                <a:tc>
                  <a:txBody>
                    <a:bodyPr/>
                    <a:lstStyle/>
                    <a:p>
                      <a:pPr algn="l" rtl="0" fontAlgn="ctr"/>
                      <a:r>
                        <a:rPr lang="en-US" sz="1400" b="0" i="0" u="none" strike="noStrike">
                          <a:solidFill>
                            <a:srgbClr val="000000"/>
                          </a:solidFill>
                          <a:effectLst/>
                          <a:latin typeface="Calibri" panose="020F0502020204030204" pitchFamily="34" charset="0"/>
                        </a:rPr>
                        <a:t>Radio Gbarnga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1" i="0" u="none" strike="noStrike">
                          <a:solidFill>
                            <a:srgbClr val="000000"/>
                          </a:solidFill>
                          <a:effectLst/>
                          <a:latin typeface="Calibri" panose="020F0502020204030204" pitchFamily="34" charset="0"/>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685190122"/>
                  </a:ext>
                </a:extLst>
              </a:tr>
              <a:tr h="333799">
                <a:tc>
                  <a:txBody>
                    <a:bodyPr/>
                    <a:lstStyle/>
                    <a:p>
                      <a:pPr algn="l" rtl="0" fontAlgn="ctr"/>
                      <a:r>
                        <a:rPr lang="en-US" sz="1400" b="0" i="0" u="none" strike="noStrike">
                          <a:solidFill>
                            <a:srgbClr val="000000"/>
                          </a:solidFill>
                          <a:effectLst/>
                          <a:latin typeface="Calibri" panose="020F0502020204030204" pitchFamily="34" charset="0"/>
                        </a:rPr>
                        <a:t>Freedom FM</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1" i="0" u="none" strike="noStrike">
                          <a:solidFill>
                            <a:srgbClr val="000000"/>
                          </a:solidFill>
                          <a:effectLst/>
                          <a:latin typeface="Calibri" panose="020F0502020204030204" pitchFamily="34" charset="0"/>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371093003"/>
                  </a:ext>
                </a:extLst>
              </a:tr>
              <a:tr h="333799">
                <a:tc>
                  <a:txBody>
                    <a:bodyPr/>
                    <a:lstStyle/>
                    <a:p>
                      <a:pPr algn="l" rtl="0" fontAlgn="ctr"/>
                      <a:r>
                        <a:rPr lang="en-US" sz="1400" b="0" i="0" u="none" strike="noStrike">
                          <a:solidFill>
                            <a:srgbClr val="000000"/>
                          </a:solidFill>
                          <a:effectLst/>
                          <a:latin typeface="Calibri" panose="020F0502020204030204" pitchFamily="34" charset="0"/>
                        </a:rPr>
                        <a:t>Radio Bomi</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1" i="0" u="none" strike="noStrike">
                          <a:solidFill>
                            <a:srgbClr val="000000"/>
                          </a:solidFill>
                          <a:effectLst/>
                          <a:latin typeface="Calibri" panose="020F0502020204030204" pitchFamily="34" charset="0"/>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393620910"/>
                  </a:ext>
                </a:extLst>
              </a:tr>
              <a:tr h="333799">
                <a:tc>
                  <a:txBody>
                    <a:bodyPr/>
                    <a:lstStyle/>
                    <a:p>
                      <a:pPr algn="l" rtl="0" fontAlgn="ctr"/>
                      <a:r>
                        <a:rPr lang="en-US" sz="1400" b="0" i="0" u="none" strike="noStrike">
                          <a:solidFill>
                            <a:srgbClr val="000000"/>
                          </a:solidFill>
                          <a:effectLst/>
                          <a:latin typeface="Calibri" panose="020F0502020204030204" pitchFamily="34" charset="0"/>
                        </a:rPr>
                        <a:t>Radio Kakata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1" i="0" u="none" strike="noStrike">
                          <a:solidFill>
                            <a:srgbClr val="000000"/>
                          </a:solidFill>
                          <a:effectLst/>
                          <a:latin typeface="Calibri" panose="020F0502020204030204" pitchFamily="34" charset="0"/>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539220899"/>
                  </a:ext>
                </a:extLst>
              </a:tr>
              <a:tr h="333799">
                <a:tc>
                  <a:txBody>
                    <a:bodyPr/>
                    <a:lstStyle/>
                    <a:p>
                      <a:pPr algn="l" rtl="0" fontAlgn="ctr"/>
                      <a:r>
                        <a:rPr lang="en-US" sz="1400" b="0" i="0" u="none" strike="noStrike">
                          <a:solidFill>
                            <a:srgbClr val="000000"/>
                          </a:solidFill>
                          <a:effectLst/>
                          <a:latin typeface="Calibri" panose="020F0502020204030204" pitchFamily="34" charset="0"/>
                        </a:rPr>
                        <a:t>Super Bongese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1" i="0" u="none" strike="noStrike">
                          <a:solidFill>
                            <a:srgbClr val="000000"/>
                          </a:solidFill>
                          <a:effectLst/>
                          <a:latin typeface="Calibri" panose="020F0502020204030204" pitchFamily="34" charset="0"/>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112742692"/>
                  </a:ext>
                </a:extLst>
              </a:tr>
              <a:tr h="333799">
                <a:tc>
                  <a:txBody>
                    <a:bodyPr/>
                    <a:lstStyle/>
                    <a:p>
                      <a:pPr algn="l" rtl="0" fontAlgn="ctr"/>
                      <a:r>
                        <a:rPr lang="en-US" sz="1400" b="0" i="0" u="none" strike="noStrike">
                          <a:solidFill>
                            <a:srgbClr val="000000"/>
                          </a:solidFill>
                          <a:effectLst/>
                          <a:latin typeface="Calibri" panose="020F0502020204030204" pitchFamily="34" charset="0"/>
                        </a:rPr>
                        <a:t>ELWA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1" i="0" u="none" strike="noStrike">
                          <a:solidFill>
                            <a:srgbClr val="000000"/>
                          </a:solidFill>
                          <a:effectLst/>
                          <a:latin typeface="Calibri" panose="020F0502020204030204" pitchFamily="34" charset="0"/>
                        </a:rPr>
                        <a:t>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41707848"/>
                  </a:ext>
                </a:extLst>
              </a:tr>
              <a:tr h="333799">
                <a:tc>
                  <a:txBody>
                    <a:bodyPr/>
                    <a:lstStyle/>
                    <a:p>
                      <a:pPr algn="l" rtl="0" fontAlgn="ctr"/>
                      <a:r>
                        <a:rPr lang="en-US" sz="1000" b="0" i="0" u="none" strike="noStrike">
                          <a:solidFill>
                            <a:srgbClr val="000000"/>
                          </a:solidFill>
                          <a:effectLst/>
                          <a:latin typeface="Calibri" panose="020F0502020204030204" pitchFamily="34" charset="0"/>
                        </a:rPr>
                        <a:t>PHOENIX FM-UNIVERSITY RADIO</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1" i="0" u="none" strike="noStrike">
                          <a:solidFill>
                            <a:srgbClr val="000000"/>
                          </a:solidFill>
                          <a:effectLst/>
                          <a:latin typeface="Calibri" panose="020F0502020204030204" pitchFamily="34" charset="0"/>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Calibri" panose="020F0502020204030204" pitchFamily="34" charset="0"/>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90227898"/>
                  </a:ext>
                </a:extLst>
              </a:tr>
            </a:tbl>
          </a:graphicData>
        </a:graphic>
      </p:graphicFrame>
      <p:sp>
        <p:nvSpPr>
          <p:cNvPr id="8" name="TextBox 7">
            <a:extLst>
              <a:ext uri="{FF2B5EF4-FFF2-40B4-BE49-F238E27FC236}">
                <a16:creationId xmlns:a16="http://schemas.microsoft.com/office/drawing/2014/main" id="{5752AC7B-85B5-4397-B1EE-86FDFD44DBF8}"/>
              </a:ext>
            </a:extLst>
          </p:cNvPr>
          <p:cNvSpPr txBox="1"/>
          <p:nvPr/>
        </p:nvSpPr>
        <p:spPr>
          <a:xfrm>
            <a:off x="4246545" y="603457"/>
            <a:ext cx="4003969" cy="369332"/>
          </a:xfrm>
          <a:prstGeom prst="rect">
            <a:avLst/>
          </a:prstGeom>
          <a:noFill/>
        </p:spPr>
        <p:txBody>
          <a:bodyPr wrap="square" rtlCol="0">
            <a:spAutoFit/>
          </a:bodyPr>
          <a:lstStyle/>
          <a:p>
            <a:pPr algn="ctr"/>
            <a:r>
              <a:rPr lang="en-US" b="1" dirty="0">
                <a:solidFill>
                  <a:srgbClr val="000000"/>
                </a:solidFill>
              </a:rPr>
              <a:t>National Share - Total</a:t>
            </a:r>
          </a:p>
        </p:txBody>
      </p:sp>
      <p:sp>
        <p:nvSpPr>
          <p:cNvPr id="3" name="TextBox 2">
            <a:extLst>
              <a:ext uri="{FF2B5EF4-FFF2-40B4-BE49-F238E27FC236}">
                <a16:creationId xmlns:a16="http://schemas.microsoft.com/office/drawing/2014/main" id="{0C74C1B0-C534-85BE-5532-53AE78615A10}"/>
              </a:ext>
            </a:extLst>
          </p:cNvPr>
          <p:cNvSpPr txBox="1"/>
          <p:nvPr/>
        </p:nvSpPr>
        <p:spPr>
          <a:xfrm>
            <a:off x="0" y="603283"/>
            <a:ext cx="210589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65000"/>
                  </a:prstClr>
                </a:solidFill>
                <a:effectLst/>
                <a:uLnTx/>
                <a:uFillTx/>
                <a:latin typeface="Calibri" panose="020F0502020204030204"/>
                <a:ea typeface="+mn-ea"/>
                <a:cs typeface="Calibri" panose="020F0502020204030204" pitchFamily="34" charset="0"/>
              </a:rPr>
              <a:t>August 2024</a:t>
            </a:r>
          </a:p>
        </p:txBody>
      </p:sp>
    </p:spTree>
    <p:extLst>
      <p:ext uri="{BB962C8B-B14F-4D97-AF65-F5344CB8AC3E}">
        <p14:creationId xmlns:p14="http://schemas.microsoft.com/office/powerpoint/2010/main" val="17900932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3DD427-89FA-2848-9F2F-4E8EBDE88559}"/>
              </a:ext>
            </a:extLst>
          </p:cNvPr>
          <p:cNvSpPr>
            <a:spLocks noGrp="1"/>
          </p:cNvSpPr>
          <p:nvPr>
            <p:ph type="title"/>
          </p:nvPr>
        </p:nvSpPr>
        <p:spPr>
          <a:xfrm>
            <a:off x="0" y="0"/>
            <a:ext cx="12192000" cy="518263"/>
          </a:xfrm>
          <a:noFill/>
        </p:spPr>
        <p:txBody>
          <a:bodyPr>
            <a:noAutofit/>
          </a:bodyPr>
          <a:lstStyle/>
          <a:p>
            <a:r>
              <a:rPr lang="en-US" sz="4000" dirty="0">
                <a:latin typeface="+mn-lt"/>
              </a:rPr>
              <a:t>Radio Share By Gender</a:t>
            </a:r>
          </a:p>
        </p:txBody>
      </p:sp>
      <p:sp>
        <p:nvSpPr>
          <p:cNvPr id="3" name="TextBox 2">
            <a:extLst>
              <a:ext uri="{FF2B5EF4-FFF2-40B4-BE49-F238E27FC236}">
                <a16:creationId xmlns:a16="http://schemas.microsoft.com/office/drawing/2014/main" id="{65529C38-7C21-8172-8477-995CAC923AC7}"/>
              </a:ext>
            </a:extLst>
          </p:cNvPr>
          <p:cNvSpPr txBox="1"/>
          <p:nvPr/>
        </p:nvSpPr>
        <p:spPr>
          <a:xfrm>
            <a:off x="4246545" y="603457"/>
            <a:ext cx="4003969" cy="369332"/>
          </a:xfrm>
          <a:prstGeom prst="rect">
            <a:avLst/>
          </a:prstGeom>
          <a:noFill/>
        </p:spPr>
        <p:txBody>
          <a:bodyPr wrap="square" rtlCol="0">
            <a:spAutoFit/>
          </a:bodyPr>
          <a:lstStyle/>
          <a:p>
            <a:pPr algn="ctr"/>
            <a:r>
              <a:rPr lang="en-US" b="1" dirty="0">
                <a:solidFill>
                  <a:srgbClr val="000000"/>
                </a:solidFill>
              </a:rPr>
              <a:t>National Share - Male</a:t>
            </a:r>
          </a:p>
        </p:txBody>
      </p:sp>
      <p:graphicFrame>
        <p:nvGraphicFramePr>
          <p:cNvPr id="6" name="Table 5">
            <a:extLst>
              <a:ext uri="{FF2B5EF4-FFF2-40B4-BE49-F238E27FC236}">
                <a16:creationId xmlns:a16="http://schemas.microsoft.com/office/drawing/2014/main" id="{F2CC4C4F-58DF-9903-8693-3AAB64761D92}"/>
              </a:ext>
            </a:extLst>
          </p:cNvPr>
          <p:cNvGraphicFramePr>
            <a:graphicFrameLocks noGrp="1"/>
          </p:cNvGraphicFramePr>
          <p:nvPr>
            <p:extLst>
              <p:ext uri="{D42A27DB-BD31-4B8C-83A1-F6EECF244321}">
                <p14:modId xmlns:p14="http://schemas.microsoft.com/office/powerpoint/2010/main" val="2593004139"/>
              </p:ext>
            </p:extLst>
          </p:nvPr>
        </p:nvGraphicFramePr>
        <p:xfrm>
          <a:off x="1079155" y="911059"/>
          <a:ext cx="10552670" cy="5443085"/>
        </p:xfrm>
        <a:graphic>
          <a:graphicData uri="http://schemas.openxmlformats.org/drawingml/2006/table">
            <a:tbl>
              <a:tblPr firstRow="1" bandRow="1">
                <a:tableStyleId>{073A0DAA-6AF3-43AB-8588-CEC1D06C72B9}</a:tableStyleId>
              </a:tblPr>
              <a:tblGrid>
                <a:gridCol w="1761005">
                  <a:extLst>
                    <a:ext uri="{9D8B030D-6E8A-4147-A177-3AD203B41FA5}">
                      <a16:colId xmlns:a16="http://schemas.microsoft.com/office/drawing/2014/main" val="3063409366"/>
                    </a:ext>
                  </a:extLst>
                </a:gridCol>
                <a:gridCol w="1388409">
                  <a:extLst>
                    <a:ext uri="{9D8B030D-6E8A-4147-A177-3AD203B41FA5}">
                      <a16:colId xmlns:a16="http://schemas.microsoft.com/office/drawing/2014/main" val="2814121866"/>
                    </a:ext>
                  </a:extLst>
                </a:gridCol>
                <a:gridCol w="1388409">
                  <a:extLst>
                    <a:ext uri="{9D8B030D-6E8A-4147-A177-3AD203B41FA5}">
                      <a16:colId xmlns:a16="http://schemas.microsoft.com/office/drawing/2014/main" val="2462462040"/>
                    </a:ext>
                  </a:extLst>
                </a:gridCol>
                <a:gridCol w="1849620">
                  <a:extLst>
                    <a:ext uri="{9D8B030D-6E8A-4147-A177-3AD203B41FA5}">
                      <a16:colId xmlns:a16="http://schemas.microsoft.com/office/drawing/2014/main" val="1487326191"/>
                    </a:ext>
                  </a:extLst>
                </a:gridCol>
                <a:gridCol w="1388409">
                  <a:extLst>
                    <a:ext uri="{9D8B030D-6E8A-4147-A177-3AD203B41FA5}">
                      <a16:colId xmlns:a16="http://schemas.microsoft.com/office/drawing/2014/main" val="857988215"/>
                    </a:ext>
                  </a:extLst>
                </a:gridCol>
                <a:gridCol w="1388409">
                  <a:extLst>
                    <a:ext uri="{9D8B030D-6E8A-4147-A177-3AD203B41FA5}">
                      <a16:colId xmlns:a16="http://schemas.microsoft.com/office/drawing/2014/main" val="341389468"/>
                    </a:ext>
                  </a:extLst>
                </a:gridCol>
                <a:gridCol w="1388409">
                  <a:extLst>
                    <a:ext uri="{9D8B030D-6E8A-4147-A177-3AD203B41FA5}">
                      <a16:colId xmlns:a16="http://schemas.microsoft.com/office/drawing/2014/main" val="3513869604"/>
                    </a:ext>
                  </a:extLst>
                </a:gridCol>
              </a:tblGrid>
              <a:tr h="425094">
                <a:tc>
                  <a:txBody>
                    <a:bodyPr/>
                    <a:lstStyle/>
                    <a:p>
                      <a:pPr algn="ctr" rtl="0" fontAlgn="ctr"/>
                      <a:r>
                        <a:rPr lang="en-US" sz="1800" b="1" i="0" u="none" strike="noStrike">
                          <a:solidFill>
                            <a:srgbClr val="FFFFFF"/>
                          </a:solidFill>
                          <a:effectLst/>
                          <a:latin typeface="Calibri" panose="020F0502020204030204" pitchFamily="34" charset="0"/>
                        </a:rPr>
                        <a:t>Stations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800" b="1" i="0" u="none" strike="noStrike">
                          <a:solidFill>
                            <a:srgbClr val="FFFFFF"/>
                          </a:solidFill>
                          <a:effectLst/>
                          <a:latin typeface="Calibri" panose="020F0502020204030204" pitchFamily="34" charset="0"/>
                        </a:rPr>
                        <a:t>19-Jul</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800" b="1" i="0" u="none" strike="noStrike">
                          <a:solidFill>
                            <a:srgbClr val="FFFFFF"/>
                          </a:solidFill>
                          <a:effectLst/>
                          <a:latin typeface="Calibri" panose="020F0502020204030204" pitchFamily="34" charset="0"/>
                        </a:rPr>
                        <a:t>20-Feb</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800" b="1" i="0" u="none" strike="noStrike">
                          <a:solidFill>
                            <a:srgbClr val="FFFFFF"/>
                          </a:solidFill>
                          <a:effectLst/>
                          <a:latin typeface="Calibri" panose="020F0502020204030204" pitchFamily="34" charset="0"/>
                        </a:rPr>
                        <a:t>22-Feb</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800" b="1" i="0" u="none" strike="noStrike">
                          <a:solidFill>
                            <a:srgbClr val="FFFFFF"/>
                          </a:solidFill>
                          <a:effectLst/>
                          <a:latin typeface="Calibri" panose="020F0502020204030204" pitchFamily="34" charset="0"/>
                        </a:rPr>
                        <a:t>23-Jun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800" b="1" i="0" u="none" strike="noStrike">
                          <a:solidFill>
                            <a:srgbClr val="FFFFFF"/>
                          </a:solidFill>
                          <a:effectLst/>
                          <a:latin typeface="Calibri" panose="020F0502020204030204" pitchFamily="34" charset="0"/>
                        </a:rPr>
                        <a:t>24-Aug</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800" b="1" i="0" u="none" strike="noStrike">
                          <a:solidFill>
                            <a:srgbClr val="FFFFFF"/>
                          </a:solidFill>
                          <a:effectLst/>
                          <a:latin typeface="Calibri" panose="020F0502020204030204" pitchFamily="34" charset="0"/>
                        </a:rPr>
                        <a:t>Average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41455811"/>
                  </a:ext>
                </a:extLst>
              </a:tr>
              <a:tr h="333799">
                <a:tc>
                  <a:txBody>
                    <a:bodyPr/>
                    <a:lstStyle/>
                    <a:p>
                      <a:pPr algn="l" rtl="0" fontAlgn="ctr"/>
                      <a:r>
                        <a:rPr lang="en-US" sz="1400" b="0" i="0" u="none" strike="noStrike">
                          <a:solidFill>
                            <a:srgbClr val="000000"/>
                          </a:solidFill>
                          <a:effectLst/>
                          <a:latin typeface="Calibri" panose="020F0502020204030204" pitchFamily="34" charset="0"/>
                        </a:rPr>
                        <a:t>ELBC</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1" i="0" u="none" strike="noStrike">
                          <a:solidFill>
                            <a:srgbClr val="000000"/>
                          </a:solidFill>
                          <a:effectLst/>
                          <a:latin typeface="Calibri" panose="020F0502020204030204" pitchFamily="34" charset="0"/>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538357059"/>
                  </a:ext>
                </a:extLst>
              </a:tr>
              <a:tr h="333799">
                <a:tc>
                  <a:txBody>
                    <a:bodyPr/>
                    <a:lstStyle/>
                    <a:p>
                      <a:pPr algn="l" rtl="0" fontAlgn="ctr"/>
                      <a:r>
                        <a:rPr lang="en-US" sz="1400" b="0" i="0" u="none" strike="noStrike">
                          <a:solidFill>
                            <a:srgbClr val="000000"/>
                          </a:solidFill>
                          <a:effectLst/>
                          <a:latin typeface="Calibri" panose="020F0502020204030204" pitchFamily="34" charset="0"/>
                        </a:rPr>
                        <a:t>Truth</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1" i="0" u="none" strike="noStrike">
                          <a:solidFill>
                            <a:srgbClr val="000000"/>
                          </a:solidFill>
                          <a:effectLst/>
                          <a:latin typeface="Calibri" panose="020F0502020204030204" pitchFamily="34" charset="0"/>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806502211"/>
                  </a:ext>
                </a:extLst>
              </a:tr>
              <a:tr h="333799">
                <a:tc>
                  <a:txBody>
                    <a:bodyPr/>
                    <a:lstStyle/>
                    <a:p>
                      <a:pPr algn="l" rtl="0" fontAlgn="ctr"/>
                      <a:r>
                        <a:rPr lang="en-US" sz="1400" b="0" i="0" u="none" strike="noStrike">
                          <a:solidFill>
                            <a:srgbClr val="000000"/>
                          </a:solidFill>
                          <a:effectLst/>
                          <a:latin typeface="Calibri" panose="020F0502020204030204" pitchFamily="34" charset="0"/>
                        </a:rPr>
                        <a:t>OK FM</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1" i="0" u="none" strike="noStrike">
                          <a:solidFill>
                            <a:srgbClr val="000000"/>
                          </a:solidFill>
                          <a:effectLst/>
                          <a:latin typeface="Calibri" panose="020F0502020204030204" pitchFamily="34" charset="0"/>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125188755"/>
                  </a:ext>
                </a:extLst>
              </a:tr>
              <a:tr h="333799">
                <a:tc>
                  <a:txBody>
                    <a:bodyPr/>
                    <a:lstStyle/>
                    <a:p>
                      <a:pPr algn="l" rtl="0" fontAlgn="ctr"/>
                      <a:r>
                        <a:rPr lang="en-US" sz="1400" b="0" i="0" u="none" strike="noStrike">
                          <a:solidFill>
                            <a:srgbClr val="000000"/>
                          </a:solidFill>
                          <a:effectLst/>
                          <a:latin typeface="Calibri" panose="020F0502020204030204" pitchFamily="34" charset="0"/>
                        </a:rPr>
                        <a:t>Spoon FM</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1" i="0" u="none" strike="noStrike">
                          <a:solidFill>
                            <a:srgbClr val="000000"/>
                          </a:solidFill>
                          <a:effectLst/>
                          <a:latin typeface="Calibri" panose="020F0502020204030204" pitchFamily="34" charset="0"/>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74814725"/>
                  </a:ext>
                </a:extLst>
              </a:tr>
              <a:tr h="333799">
                <a:tc>
                  <a:txBody>
                    <a:bodyPr/>
                    <a:lstStyle/>
                    <a:p>
                      <a:pPr algn="l" rtl="0" fontAlgn="ctr"/>
                      <a:r>
                        <a:rPr lang="en-US" sz="1400" b="0" i="0" u="none" strike="noStrike">
                          <a:solidFill>
                            <a:srgbClr val="000000"/>
                          </a:solidFill>
                          <a:effectLst/>
                          <a:latin typeface="Calibri" panose="020F0502020204030204" pitchFamily="34" charset="0"/>
                        </a:rPr>
                        <a:t>Kool FM</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1" i="0" u="none" strike="noStrike">
                          <a:solidFill>
                            <a:srgbClr val="000000"/>
                          </a:solidFill>
                          <a:effectLst/>
                          <a:latin typeface="Calibri" panose="020F0502020204030204" pitchFamily="34" charset="0"/>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780815790"/>
                  </a:ext>
                </a:extLst>
              </a:tr>
              <a:tr h="333799">
                <a:tc>
                  <a:txBody>
                    <a:bodyPr/>
                    <a:lstStyle/>
                    <a:p>
                      <a:pPr algn="l" rtl="0" fontAlgn="ctr"/>
                      <a:r>
                        <a:rPr lang="en-US" sz="1400" b="0" i="0" u="none" strike="noStrike">
                          <a:solidFill>
                            <a:srgbClr val="000000"/>
                          </a:solidFill>
                          <a:effectLst/>
                          <a:latin typeface="Calibri" panose="020F0502020204030204" pitchFamily="34" charset="0"/>
                        </a:rPr>
                        <a:t>BBC</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1" i="0" u="none" strike="noStrike">
                          <a:solidFill>
                            <a:srgbClr val="000000"/>
                          </a:solidFill>
                          <a:effectLst/>
                          <a:latin typeface="Calibri" panose="020F0502020204030204" pitchFamily="34" charset="0"/>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589601435"/>
                  </a:ext>
                </a:extLst>
              </a:tr>
              <a:tr h="333799">
                <a:tc>
                  <a:txBody>
                    <a:bodyPr/>
                    <a:lstStyle/>
                    <a:p>
                      <a:pPr algn="l" rtl="0" fontAlgn="ctr"/>
                      <a:r>
                        <a:rPr lang="en-US" sz="1400" b="0" i="0" u="none" strike="noStrike">
                          <a:solidFill>
                            <a:srgbClr val="000000"/>
                          </a:solidFill>
                          <a:effectLst/>
                          <a:latin typeface="Calibri" panose="020F0502020204030204" pitchFamily="34" charset="0"/>
                        </a:rPr>
                        <a:t>ECOWAS Radio</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1" i="0" u="none" strike="noStrike">
                          <a:solidFill>
                            <a:srgbClr val="000000"/>
                          </a:solidFill>
                          <a:effectLst/>
                          <a:latin typeface="Calibri" panose="020F0502020204030204" pitchFamily="34" charset="0"/>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07749550"/>
                  </a:ext>
                </a:extLst>
              </a:tr>
              <a:tr h="333799">
                <a:tc>
                  <a:txBody>
                    <a:bodyPr/>
                    <a:lstStyle/>
                    <a:p>
                      <a:pPr algn="l" rtl="0" fontAlgn="ctr"/>
                      <a:r>
                        <a:rPr lang="en-US" sz="1400" b="0" i="0" u="none" strike="noStrike">
                          <a:solidFill>
                            <a:srgbClr val="000000"/>
                          </a:solidFill>
                          <a:effectLst/>
                          <a:latin typeface="Calibri" panose="020F0502020204030204" pitchFamily="34" charset="0"/>
                        </a:rPr>
                        <a:t>Radio Gbarnga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1" i="0" u="none" strike="noStrike">
                          <a:solidFill>
                            <a:srgbClr val="000000"/>
                          </a:solidFill>
                          <a:effectLst/>
                          <a:latin typeface="Calibri" panose="020F0502020204030204" pitchFamily="34" charset="0"/>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493132874"/>
                  </a:ext>
                </a:extLst>
              </a:tr>
              <a:tr h="333799">
                <a:tc>
                  <a:txBody>
                    <a:bodyPr/>
                    <a:lstStyle/>
                    <a:p>
                      <a:pPr algn="l" rtl="0" fontAlgn="ctr"/>
                      <a:r>
                        <a:rPr lang="en-US" sz="1400" b="0" i="0" u="none" strike="noStrike">
                          <a:solidFill>
                            <a:srgbClr val="000000"/>
                          </a:solidFill>
                          <a:effectLst/>
                          <a:latin typeface="Calibri" panose="020F0502020204030204" pitchFamily="34" charset="0"/>
                        </a:rPr>
                        <a:t>HOTT FM</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1" i="0" u="none" strike="noStrike">
                          <a:solidFill>
                            <a:srgbClr val="000000"/>
                          </a:solidFill>
                          <a:effectLst/>
                          <a:latin typeface="Calibri" panose="020F0502020204030204" pitchFamily="34" charset="0"/>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685190122"/>
                  </a:ext>
                </a:extLst>
              </a:tr>
              <a:tr h="333799">
                <a:tc>
                  <a:txBody>
                    <a:bodyPr/>
                    <a:lstStyle/>
                    <a:p>
                      <a:pPr algn="l" rtl="0" fontAlgn="ctr"/>
                      <a:r>
                        <a:rPr lang="en-US" sz="1400" b="0" i="0" u="none" strike="noStrike">
                          <a:solidFill>
                            <a:srgbClr val="000000"/>
                          </a:solidFill>
                          <a:effectLst/>
                          <a:latin typeface="Calibri" panose="020F0502020204030204" pitchFamily="34" charset="0"/>
                        </a:rPr>
                        <a:t>Voice of Gompa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1" i="0" u="none" strike="noStrike">
                          <a:solidFill>
                            <a:srgbClr val="000000"/>
                          </a:solidFill>
                          <a:effectLst/>
                          <a:latin typeface="Calibri" panose="020F0502020204030204" pitchFamily="34" charset="0"/>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371093003"/>
                  </a:ext>
                </a:extLst>
              </a:tr>
              <a:tr h="333799">
                <a:tc>
                  <a:txBody>
                    <a:bodyPr/>
                    <a:lstStyle/>
                    <a:p>
                      <a:pPr algn="l" rtl="0" fontAlgn="ctr"/>
                      <a:r>
                        <a:rPr lang="en-US" sz="1400" b="0" i="0" u="none" strike="noStrike">
                          <a:solidFill>
                            <a:srgbClr val="000000"/>
                          </a:solidFill>
                          <a:effectLst/>
                          <a:latin typeface="Calibri" panose="020F0502020204030204" pitchFamily="34" charset="0"/>
                        </a:rPr>
                        <a:t>Freedom FM</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1" i="0" u="none" strike="noStrike">
                          <a:solidFill>
                            <a:srgbClr val="000000"/>
                          </a:solidFill>
                          <a:effectLst/>
                          <a:latin typeface="Calibri" panose="020F0502020204030204" pitchFamily="34" charset="0"/>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393620910"/>
                  </a:ext>
                </a:extLst>
              </a:tr>
              <a:tr h="333799">
                <a:tc>
                  <a:txBody>
                    <a:bodyPr/>
                    <a:lstStyle/>
                    <a:p>
                      <a:pPr algn="l" rtl="0" fontAlgn="ctr"/>
                      <a:r>
                        <a:rPr lang="en-US" sz="1400" b="0" i="0" u="none" strike="noStrike">
                          <a:solidFill>
                            <a:srgbClr val="000000"/>
                          </a:solidFill>
                          <a:effectLst/>
                          <a:latin typeface="Calibri" panose="020F0502020204030204" pitchFamily="34" charset="0"/>
                        </a:rPr>
                        <a:t>Kergheamahn FM</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1" i="0" u="none" strike="noStrike">
                          <a:solidFill>
                            <a:srgbClr val="000000"/>
                          </a:solidFill>
                          <a:effectLst/>
                          <a:latin typeface="Calibri" panose="020F0502020204030204" pitchFamily="34" charset="0"/>
                        </a:rPr>
                        <a:t>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539220899"/>
                  </a:ext>
                </a:extLst>
              </a:tr>
              <a:tr h="333799">
                <a:tc>
                  <a:txBody>
                    <a:bodyPr/>
                    <a:lstStyle/>
                    <a:p>
                      <a:pPr algn="l" rtl="0" fontAlgn="ctr"/>
                      <a:r>
                        <a:rPr lang="en-US" sz="1400" b="0" i="0" u="none" strike="noStrike">
                          <a:solidFill>
                            <a:srgbClr val="000000"/>
                          </a:solidFill>
                          <a:effectLst/>
                          <a:latin typeface="Calibri" panose="020F0502020204030204" pitchFamily="34" charset="0"/>
                        </a:rPr>
                        <a:t>Top FM</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1" i="0" u="none" strike="noStrike">
                          <a:solidFill>
                            <a:srgbClr val="000000"/>
                          </a:solidFill>
                          <a:effectLst/>
                          <a:latin typeface="Calibri" panose="020F0502020204030204" pitchFamily="34" charset="0"/>
                        </a:rPr>
                        <a:t>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112742692"/>
                  </a:ext>
                </a:extLst>
              </a:tr>
              <a:tr h="333799">
                <a:tc>
                  <a:txBody>
                    <a:bodyPr/>
                    <a:lstStyle/>
                    <a:p>
                      <a:pPr algn="l" rtl="0" fontAlgn="ctr"/>
                      <a:r>
                        <a:rPr lang="en-US" sz="1400" b="0" i="0" u="none" strike="noStrike">
                          <a:solidFill>
                            <a:srgbClr val="000000"/>
                          </a:solidFill>
                          <a:effectLst/>
                          <a:latin typeface="Calibri" panose="020F0502020204030204" pitchFamily="34" charset="0"/>
                        </a:rPr>
                        <a:t>Classic FM</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1" i="0" u="none" strike="noStrike">
                          <a:solidFill>
                            <a:srgbClr val="000000"/>
                          </a:solidFill>
                          <a:effectLst/>
                          <a:latin typeface="Calibri" panose="020F0502020204030204" pitchFamily="34" charset="0"/>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41707848"/>
                  </a:ext>
                </a:extLst>
              </a:tr>
              <a:tr h="333799">
                <a:tc>
                  <a:txBody>
                    <a:bodyPr/>
                    <a:lstStyle/>
                    <a:p>
                      <a:pPr algn="l" rtl="0" fontAlgn="ctr"/>
                      <a:r>
                        <a:rPr lang="en-US" sz="1100" b="0" i="0" u="none" strike="noStrike">
                          <a:solidFill>
                            <a:srgbClr val="000000"/>
                          </a:solidFill>
                          <a:effectLst/>
                          <a:latin typeface="Calibri" panose="020F0502020204030204" pitchFamily="34" charset="0"/>
                        </a:rPr>
                        <a:t>PHOENIX FM-UNIVERSITY RADIO</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1" i="0" u="none" strike="noStrike">
                          <a:solidFill>
                            <a:srgbClr val="000000"/>
                          </a:solidFill>
                          <a:effectLst/>
                          <a:latin typeface="Calibri" panose="020F0502020204030204" pitchFamily="34" charset="0"/>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Calibri" panose="020F0502020204030204" pitchFamily="34" charset="0"/>
                        </a:rPr>
                        <a:t>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90227898"/>
                  </a:ext>
                </a:extLst>
              </a:tr>
            </a:tbl>
          </a:graphicData>
        </a:graphic>
      </p:graphicFrame>
      <p:sp>
        <p:nvSpPr>
          <p:cNvPr id="2" name="TextBox 1">
            <a:extLst>
              <a:ext uri="{FF2B5EF4-FFF2-40B4-BE49-F238E27FC236}">
                <a16:creationId xmlns:a16="http://schemas.microsoft.com/office/drawing/2014/main" id="{8130B506-AD0A-23C8-867F-7045D3E55F02}"/>
              </a:ext>
            </a:extLst>
          </p:cNvPr>
          <p:cNvSpPr txBox="1"/>
          <p:nvPr/>
        </p:nvSpPr>
        <p:spPr>
          <a:xfrm>
            <a:off x="0" y="603283"/>
            <a:ext cx="210589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prstClr val="white">
                    <a:lumMod val="65000"/>
                  </a:prstClr>
                </a:solidFill>
                <a:latin typeface="Calibri" panose="020F0502020204030204"/>
                <a:cs typeface="Calibri" panose="020F0502020204030204" pitchFamily="34" charset="0"/>
              </a:rPr>
              <a:t>August 2024</a:t>
            </a:r>
            <a:endParaRPr kumimoji="0" lang="en-US" sz="1400" b="1" i="0" u="none" strike="noStrike" kern="1200" cap="none" spc="0" normalizeH="0" baseline="0" noProof="0" dirty="0">
              <a:ln>
                <a:noFill/>
              </a:ln>
              <a:solidFill>
                <a:prstClr val="white">
                  <a:lumMod val="65000"/>
                </a:prstClr>
              </a:solidFill>
              <a:effectLst/>
              <a:uLnTx/>
              <a:uFillTx/>
              <a:latin typeface="Calibri" panose="020F0502020204030204"/>
              <a:ea typeface="+mn-ea"/>
              <a:cs typeface="Calibri" panose="020F0502020204030204" pitchFamily="34" charset="0"/>
            </a:endParaRPr>
          </a:p>
        </p:txBody>
      </p:sp>
    </p:spTree>
    <p:extLst>
      <p:ext uri="{BB962C8B-B14F-4D97-AF65-F5344CB8AC3E}">
        <p14:creationId xmlns:p14="http://schemas.microsoft.com/office/powerpoint/2010/main" val="22542721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3DD427-89FA-2848-9F2F-4E8EBDE88559}"/>
              </a:ext>
            </a:extLst>
          </p:cNvPr>
          <p:cNvSpPr>
            <a:spLocks noGrp="1"/>
          </p:cNvSpPr>
          <p:nvPr>
            <p:ph type="title"/>
          </p:nvPr>
        </p:nvSpPr>
        <p:spPr>
          <a:xfrm>
            <a:off x="0" y="0"/>
            <a:ext cx="12192000" cy="518263"/>
          </a:xfrm>
          <a:noFill/>
        </p:spPr>
        <p:txBody>
          <a:bodyPr>
            <a:noAutofit/>
          </a:bodyPr>
          <a:lstStyle/>
          <a:p>
            <a:r>
              <a:rPr lang="en-US" sz="4000" dirty="0">
                <a:latin typeface="+mn-lt"/>
              </a:rPr>
              <a:t>Radio Share By Gender</a:t>
            </a:r>
          </a:p>
        </p:txBody>
      </p:sp>
      <p:sp>
        <p:nvSpPr>
          <p:cNvPr id="2" name="TextBox 1">
            <a:extLst>
              <a:ext uri="{FF2B5EF4-FFF2-40B4-BE49-F238E27FC236}">
                <a16:creationId xmlns:a16="http://schemas.microsoft.com/office/drawing/2014/main" id="{CCEA16C9-96ED-DDBF-541A-98850E469534}"/>
              </a:ext>
            </a:extLst>
          </p:cNvPr>
          <p:cNvSpPr txBox="1"/>
          <p:nvPr/>
        </p:nvSpPr>
        <p:spPr>
          <a:xfrm>
            <a:off x="4246545" y="603457"/>
            <a:ext cx="4003969" cy="369332"/>
          </a:xfrm>
          <a:prstGeom prst="rect">
            <a:avLst/>
          </a:prstGeom>
          <a:noFill/>
        </p:spPr>
        <p:txBody>
          <a:bodyPr wrap="square" rtlCol="0">
            <a:spAutoFit/>
          </a:bodyPr>
          <a:lstStyle/>
          <a:p>
            <a:pPr algn="ctr"/>
            <a:r>
              <a:rPr lang="en-US" b="1" dirty="0">
                <a:solidFill>
                  <a:srgbClr val="000000"/>
                </a:solidFill>
              </a:rPr>
              <a:t>National Share - Female</a:t>
            </a:r>
          </a:p>
        </p:txBody>
      </p:sp>
      <p:graphicFrame>
        <p:nvGraphicFramePr>
          <p:cNvPr id="5" name="Table 4">
            <a:extLst>
              <a:ext uri="{FF2B5EF4-FFF2-40B4-BE49-F238E27FC236}">
                <a16:creationId xmlns:a16="http://schemas.microsoft.com/office/drawing/2014/main" id="{6B8DBCB5-B789-3010-0771-BB65D5578E35}"/>
              </a:ext>
            </a:extLst>
          </p:cNvPr>
          <p:cNvGraphicFramePr>
            <a:graphicFrameLocks noGrp="1"/>
          </p:cNvGraphicFramePr>
          <p:nvPr>
            <p:extLst>
              <p:ext uri="{D42A27DB-BD31-4B8C-83A1-F6EECF244321}">
                <p14:modId xmlns:p14="http://schemas.microsoft.com/office/powerpoint/2010/main" val="492457506"/>
              </p:ext>
            </p:extLst>
          </p:nvPr>
        </p:nvGraphicFramePr>
        <p:xfrm>
          <a:off x="1079155" y="911059"/>
          <a:ext cx="10552670" cy="5432079"/>
        </p:xfrm>
        <a:graphic>
          <a:graphicData uri="http://schemas.openxmlformats.org/drawingml/2006/table">
            <a:tbl>
              <a:tblPr firstRow="1" bandRow="1">
                <a:tableStyleId>{073A0DAA-6AF3-43AB-8588-CEC1D06C72B9}</a:tableStyleId>
              </a:tblPr>
              <a:tblGrid>
                <a:gridCol w="1761005">
                  <a:extLst>
                    <a:ext uri="{9D8B030D-6E8A-4147-A177-3AD203B41FA5}">
                      <a16:colId xmlns:a16="http://schemas.microsoft.com/office/drawing/2014/main" val="3063409366"/>
                    </a:ext>
                  </a:extLst>
                </a:gridCol>
                <a:gridCol w="1388409">
                  <a:extLst>
                    <a:ext uri="{9D8B030D-6E8A-4147-A177-3AD203B41FA5}">
                      <a16:colId xmlns:a16="http://schemas.microsoft.com/office/drawing/2014/main" val="2814121866"/>
                    </a:ext>
                  </a:extLst>
                </a:gridCol>
                <a:gridCol w="1388409">
                  <a:extLst>
                    <a:ext uri="{9D8B030D-6E8A-4147-A177-3AD203B41FA5}">
                      <a16:colId xmlns:a16="http://schemas.microsoft.com/office/drawing/2014/main" val="2462462040"/>
                    </a:ext>
                  </a:extLst>
                </a:gridCol>
                <a:gridCol w="1849620">
                  <a:extLst>
                    <a:ext uri="{9D8B030D-6E8A-4147-A177-3AD203B41FA5}">
                      <a16:colId xmlns:a16="http://schemas.microsoft.com/office/drawing/2014/main" val="1487326191"/>
                    </a:ext>
                  </a:extLst>
                </a:gridCol>
                <a:gridCol w="1388409">
                  <a:extLst>
                    <a:ext uri="{9D8B030D-6E8A-4147-A177-3AD203B41FA5}">
                      <a16:colId xmlns:a16="http://schemas.microsoft.com/office/drawing/2014/main" val="857988215"/>
                    </a:ext>
                  </a:extLst>
                </a:gridCol>
                <a:gridCol w="1388409">
                  <a:extLst>
                    <a:ext uri="{9D8B030D-6E8A-4147-A177-3AD203B41FA5}">
                      <a16:colId xmlns:a16="http://schemas.microsoft.com/office/drawing/2014/main" val="341389468"/>
                    </a:ext>
                  </a:extLst>
                </a:gridCol>
                <a:gridCol w="1388409">
                  <a:extLst>
                    <a:ext uri="{9D8B030D-6E8A-4147-A177-3AD203B41FA5}">
                      <a16:colId xmlns:a16="http://schemas.microsoft.com/office/drawing/2014/main" val="3513869604"/>
                    </a:ext>
                  </a:extLst>
                </a:gridCol>
              </a:tblGrid>
              <a:tr h="425094">
                <a:tc>
                  <a:txBody>
                    <a:bodyPr/>
                    <a:lstStyle/>
                    <a:p>
                      <a:pPr algn="ctr" rtl="0" fontAlgn="ctr"/>
                      <a:r>
                        <a:rPr lang="en-US" sz="1800" b="1" i="0" u="none" strike="noStrike">
                          <a:solidFill>
                            <a:srgbClr val="FFFFFF"/>
                          </a:solidFill>
                          <a:effectLst/>
                          <a:latin typeface="Calibri" panose="020F0502020204030204" pitchFamily="34" charset="0"/>
                        </a:rPr>
                        <a:t>Stations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800" b="1" i="0" u="none" strike="noStrike">
                          <a:solidFill>
                            <a:srgbClr val="FFFFFF"/>
                          </a:solidFill>
                          <a:effectLst/>
                          <a:latin typeface="Calibri" panose="020F0502020204030204" pitchFamily="34" charset="0"/>
                        </a:rPr>
                        <a:t>19-Jul</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800" b="1" i="0" u="none" strike="noStrike">
                          <a:solidFill>
                            <a:srgbClr val="FFFFFF"/>
                          </a:solidFill>
                          <a:effectLst/>
                          <a:latin typeface="Calibri" panose="020F0502020204030204" pitchFamily="34" charset="0"/>
                        </a:rPr>
                        <a:t>20-Feb</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800" b="1" i="0" u="none" strike="noStrike">
                          <a:solidFill>
                            <a:srgbClr val="FFFFFF"/>
                          </a:solidFill>
                          <a:effectLst/>
                          <a:latin typeface="Calibri" panose="020F0502020204030204" pitchFamily="34" charset="0"/>
                        </a:rPr>
                        <a:t>22-Feb</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800" b="1" i="0" u="none" strike="noStrike">
                          <a:solidFill>
                            <a:srgbClr val="FFFFFF"/>
                          </a:solidFill>
                          <a:effectLst/>
                          <a:latin typeface="Calibri" panose="020F0502020204030204" pitchFamily="34" charset="0"/>
                        </a:rPr>
                        <a:t>23-Jun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800" b="1" i="0" u="none" strike="noStrike">
                          <a:solidFill>
                            <a:srgbClr val="FFFFFF"/>
                          </a:solidFill>
                          <a:effectLst/>
                          <a:latin typeface="Calibri" panose="020F0502020204030204" pitchFamily="34" charset="0"/>
                        </a:rPr>
                        <a:t>24-Aug</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800" b="1" i="0" u="none" strike="noStrike">
                          <a:solidFill>
                            <a:srgbClr val="FFFFFF"/>
                          </a:solidFill>
                          <a:effectLst/>
                          <a:latin typeface="Calibri" panose="020F0502020204030204" pitchFamily="34" charset="0"/>
                        </a:rPr>
                        <a:t>Average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41455811"/>
                  </a:ext>
                </a:extLst>
              </a:tr>
              <a:tr h="333799">
                <a:tc>
                  <a:txBody>
                    <a:bodyPr/>
                    <a:lstStyle/>
                    <a:p>
                      <a:pPr algn="l" rtl="0" fontAlgn="ctr"/>
                      <a:r>
                        <a:rPr lang="en-US" sz="1400" b="0" i="0" u="none" strike="noStrike">
                          <a:solidFill>
                            <a:srgbClr val="000000"/>
                          </a:solidFill>
                          <a:effectLst/>
                          <a:latin typeface="Calibri" panose="020F0502020204030204" pitchFamily="34" charset="0"/>
                        </a:rPr>
                        <a:t>ELBC</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1" i="0" u="none" strike="noStrike">
                          <a:solidFill>
                            <a:srgbClr val="000000"/>
                          </a:solidFill>
                          <a:effectLst/>
                          <a:latin typeface="Calibri" panose="020F0502020204030204" pitchFamily="34" charset="0"/>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538357059"/>
                  </a:ext>
                </a:extLst>
              </a:tr>
              <a:tr h="333799">
                <a:tc>
                  <a:txBody>
                    <a:bodyPr/>
                    <a:lstStyle/>
                    <a:p>
                      <a:pPr algn="l" rtl="0" fontAlgn="ctr"/>
                      <a:r>
                        <a:rPr lang="en-US" sz="1400" b="0" i="0" u="none" strike="noStrike">
                          <a:solidFill>
                            <a:srgbClr val="000000"/>
                          </a:solidFill>
                          <a:effectLst/>
                          <a:latin typeface="Calibri" panose="020F0502020204030204" pitchFamily="34" charset="0"/>
                        </a:rPr>
                        <a:t>Truth</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1" i="0" u="none" strike="noStrike">
                          <a:solidFill>
                            <a:srgbClr val="000000"/>
                          </a:solidFill>
                          <a:effectLst/>
                          <a:latin typeface="Calibri" panose="020F0502020204030204" pitchFamily="34" charset="0"/>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806502211"/>
                  </a:ext>
                </a:extLst>
              </a:tr>
              <a:tr h="333799">
                <a:tc>
                  <a:txBody>
                    <a:bodyPr/>
                    <a:lstStyle/>
                    <a:p>
                      <a:pPr algn="l" rtl="0" fontAlgn="ctr"/>
                      <a:r>
                        <a:rPr lang="en-US" sz="1400" b="0" i="0" u="none" strike="noStrike">
                          <a:solidFill>
                            <a:srgbClr val="000000"/>
                          </a:solidFill>
                          <a:effectLst/>
                          <a:latin typeface="Calibri" panose="020F0502020204030204" pitchFamily="34" charset="0"/>
                        </a:rPr>
                        <a:t>BBC</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1" i="0" u="none" strike="noStrike">
                          <a:solidFill>
                            <a:srgbClr val="000000"/>
                          </a:solidFill>
                          <a:effectLst/>
                          <a:latin typeface="Calibri" panose="020F0502020204030204" pitchFamily="34" charset="0"/>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125188755"/>
                  </a:ext>
                </a:extLst>
              </a:tr>
              <a:tr h="333799">
                <a:tc>
                  <a:txBody>
                    <a:bodyPr/>
                    <a:lstStyle/>
                    <a:p>
                      <a:pPr algn="l" rtl="0" fontAlgn="ctr"/>
                      <a:r>
                        <a:rPr lang="en-US" sz="1400" b="0" i="0" u="none" strike="noStrike">
                          <a:solidFill>
                            <a:srgbClr val="000000"/>
                          </a:solidFill>
                          <a:effectLst/>
                          <a:latin typeface="Calibri" panose="020F0502020204030204" pitchFamily="34" charset="0"/>
                        </a:rPr>
                        <a:t>ECOWAS Radio</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1" i="0" u="none" strike="noStrike">
                          <a:solidFill>
                            <a:srgbClr val="000000"/>
                          </a:solidFill>
                          <a:effectLst/>
                          <a:latin typeface="Calibri" panose="020F0502020204030204" pitchFamily="34" charset="0"/>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74814725"/>
                  </a:ext>
                </a:extLst>
              </a:tr>
              <a:tr h="333799">
                <a:tc>
                  <a:txBody>
                    <a:bodyPr/>
                    <a:lstStyle/>
                    <a:p>
                      <a:pPr algn="l" rtl="0" fontAlgn="ctr"/>
                      <a:r>
                        <a:rPr lang="en-US" sz="1400" b="0" i="0" u="none" strike="noStrike">
                          <a:solidFill>
                            <a:srgbClr val="000000"/>
                          </a:solidFill>
                          <a:effectLst/>
                          <a:latin typeface="Calibri" panose="020F0502020204030204" pitchFamily="34" charset="0"/>
                        </a:rPr>
                        <a:t>Spoon FM</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1" i="0" u="none" strike="noStrike">
                          <a:solidFill>
                            <a:srgbClr val="000000"/>
                          </a:solidFill>
                          <a:effectLst/>
                          <a:latin typeface="Calibri" panose="020F0502020204030204" pitchFamily="34" charset="0"/>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780815790"/>
                  </a:ext>
                </a:extLst>
              </a:tr>
              <a:tr h="333799">
                <a:tc>
                  <a:txBody>
                    <a:bodyPr/>
                    <a:lstStyle/>
                    <a:p>
                      <a:pPr algn="l" rtl="0" fontAlgn="ctr"/>
                      <a:r>
                        <a:rPr lang="en-US" sz="1400" b="0" i="0" u="none" strike="noStrike">
                          <a:solidFill>
                            <a:srgbClr val="000000"/>
                          </a:solidFill>
                          <a:effectLst/>
                          <a:latin typeface="Calibri" panose="020F0502020204030204" pitchFamily="34" charset="0"/>
                        </a:rPr>
                        <a:t>Radio Gbarnga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1" i="0" u="none" strike="noStrike">
                          <a:solidFill>
                            <a:srgbClr val="000000"/>
                          </a:solidFill>
                          <a:effectLst/>
                          <a:latin typeface="Calibri" panose="020F0502020204030204" pitchFamily="34" charset="0"/>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589601435"/>
                  </a:ext>
                </a:extLst>
              </a:tr>
              <a:tr h="333799">
                <a:tc>
                  <a:txBody>
                    <a:bodyPr/>
                    <a:lstStyle/>
                    <a:p>
                      <a:pPr algn="l" rtl="0" fontAlgn="ctr"/>
                      <a:r>
                        <a:rPr lang="en-US" sz="1400" b="0" i="0" u="none" strike="noStrike">
                          <a:solidFill>
                            <a:srgbClr val="000000"/>
                          </a:solidFill>
                          <a:effectLst/>
                          <a:latin typeface="Calibri" panose="020F0502020204030204" pitchFamily="34" charset="0"/>
                        </a:rPr>
                        <a:t>OK FM</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1" i="0" u="none" strike="noStrike">
                          <a:solidFill>
                            <a:srgbClr val="000000"/>
                          </a:solidFill>
                          <a:effectLst/>
                          <a:latin typeface="Calibri" panose="020F0502020204030204" pitchFamily="34" charset="0"/>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07749550"/>
                  </a:ext>
                </a:extLst>
              </a:tr>
              <a:tr h="333799">
                <a:tc>
                  <a:txBody>
                    <a:bodyPr/>
                    <a:lstStyle/>
                    <a:p>
                      <a:pPr algn="l" rtl="0" fontAlgn="ctr"/>
                      <a:r>
                        <a:rPr lang="en-US" sz="1400" b="0" i="0" u="none" strike="noStrike">
                          <a:solidFill>
                            <a:srgbClr val="000000"/>
                          </a:solidFill>
                          <a:effectLst/>
                          <a:latin typeface="Calibri" panose="020F0502020204030204" pitchFamily="34" charset="0"/>
                        </a:rPr>
                        <a:t>Kool FM</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1" i="0" u="none" strike="noStrike">
                          <a:solidFill>
                            <a:srgbClr val="000000"/>
                          </a:solidFill>
                          <a:effectLst/>
                          <a:latin typeface="Calibri" panose="020F0502020204030204" pitchFamily="34" charset="0"/>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493132874"/>
                  </a:ext>
                </a:extLst>
              </a:tr>
              <a:tr h="333799">
                <a:tc>
                  <a:txBody>
                    <a:bodyPr/>
                    <a:lstStyle/>
                    <a:p>
                      <a:pPr algn="l" rtl="0" fontAlgn="ctr"/>
                      <a:r>
                        <a:rPr lang="en-US" sz="1400" b="0" i="0" u="none" strike="noStrike">
                          <a:solidFill>
                            <a:srgbClr val="000000"/>
                          </a:solidFill>
                          <a:effectLst/>
                          <a:latin typeface="Calibri" panose="020F0502020204030204" pitchFamily="34" charset="0"/>
                        </a:rPr>
                        <a:t>HOTT FM</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1" i="0" u="none" strike="noStrike">
                          <a:solidFill>
                            <a:srgbClr val="000000"/>
                          </a:solidFill>
                          <a:effectLst/>
                          <a:latin typeface="Calibri" panose="020F0502020204030204" pitchFamily="34" charset="0"/>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685190122"/>
                  </a:ext>
                </a:extLst>
              </a:tr>
              <a:tr h="333799">
                <a:tc>
                  <a:txBody>
                    <a:bodyPr/>
                    <a:lstStyle/>
                    <a:p>
                      <a:pPr algn="l" rtl="0" fontAlgn="ctr"/>
                      <a:r>
                        <a:rPr lang="en-US" sz="1400" b="0" i="0" u="none" strike="noStrike">
                          <a:solidFill>
                            <a:srgbClr val="000000"/>
                          </a:solidFill>
                          <a:effectLst/>
                          <a:latin typeface="Calibri" panose="020F0502020204030204" pitchFamily="34" charset="0"/>
                        </a:rPr>
                        <a:t>ELWA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1" i="0" u="none" strike="noStrike">
                          <a:solidFill>
                            <a:srgbClr val="000000"/>
                          </a:solidFill>
                          <a:effectLst/>
                          <a:latin typeface="Calibri" panose="020F0502020204030204" pitchFamily="34" charset="0"/>
                        </a:rPr>
                        <a:t>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371093003"/>
                  </a:ext>
                </a:extLst>
              </a:tr>
              <a:tr h="333799">
                <a:tc>
                  <a:txBody>
                    <a:bodyPr/>
                    <a:lstStyle/>
                    <a:p>
                      <a:pPr algn="l" rtl="0" fontAlgn="ctr"/>
                      <a:r>
                        <a:rPr lang="en-US" sz="1400" b="0" i="0" u="none" strike="noStrike">
                          <a:solidFill>
                            <a:srgbClr val="000000"/>
                          </a:solidFill>
                          <a:effectLst/>
                          <a:latin typeface="Calibri" panose="020F0502020204030204" pitchFamily="34" charset="0"/>
                        </a:rPr>
                        <a:t>Super Bongese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1" i="0" u="none" strike="noStrike">
                          <a:solidFill>
                            <a:srgbClr val="000000"/>
                          </a:solidFill>
                          <a:effectLst/>
                          <a:latin typeface="Calibri" panose="020F0502020204030204" pitchFamily="34" charset="0"/>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393620910"/>
                  </a:ext>
                </a:extLst>
              </a:tr>
              <a:tr h="333799">
                <a:tc>
                  <a:txBody>
                    <a:bodyPr/>
                    <a:lstStyle/>
                    <a:p>
                      <a:pPr algn="l" rtl="0" fontAlgn="ctr"/>
                      <a:r>
                        <a:rPr lang="en-US" sz="1400" b="0" i="0" u="none" strike="noStrike">
                          <a:solidFill>
                            <a:srgbClr val="000000"/>
                          </a:solidFill>
                          <a:effectLst/>
                          <a:latin typeface="Calibri" panose="020F0502020204030204" pitchFamily="34" charset="0"/>
                        </a:rPr>
                        <a:t>Radio Kakata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1" i="0" u="none" strike="noStrike">
                          <a:solidFill>
                            <a:srgbClr val="000000"/>
                          </a:solidFill>
                          <a:effectLst/>
                          <a:latin typeface="Calibri" panose="020F0502020204030204" pitchFamily="34" charset="0"/>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539220899"/>
                  </a:ext>
                </a:extLst>
              </a:tr>
              <a:tr h="333799">
                <a:tc>
                  <a:txBody>
                    <a:bodyPr/>
                    <a:lstStyle/>
                    <a:p>
                      <a:pPr algn="l" rtl="0" fontAlgn="ctr"/>
                      <a:r>
                        <a:rPr lang="en-US" sz="1400" b="0" i="0" u="none" strike="noStrike">
                          <a:solidFill>
                            <a:srgbClr val="000000"/>
                          </a:solidFill>
                          <a:effectLst/>
                          <a:latin typeface="Calibri" panose="020F0502020204030204" pitchFamily="34" charset="0"/>
                        </a:rPr>
                        <a:t>HOTT FM Bong</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1" i="0" u="none" strike="noStrike">
                          <a:solidFill>
                            <a:srgbClr val="000000"/>
                          </a:solidFill>
                          <a:effectLst/>
                          <a:latin typeface="Calibri" panose="020F0502020204030204" pitchFamily="34" charset="0"/>
                        </a:rPr>
                        <a:t>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112742692"/>
                  </a:ext>
                </a:extLst>
              </a:tr>
              <a:tr h="333799">
                <a:tc>
                  <a:txBody>
                    <a:bodyPr/>
                    <a:lstStyle/>
                    <a:p>
                      <a:pPr algn="l" rtl="0" fontAlgn="ctr"/>
                      <a:r>
                        <a:rPr lang="en-US" sz="1400" b="0" i="0" u="none" strike="noStrike">
                          <a:solidFill>
                            <a:srgbClr val="000000"/>
                          </a:solidFill>
                          <a:effectLst/>
                          <a:latin typeface="Calibri" panose="020F0502020204030204" pitchFamily="34" charset="0"/>
                        </a:rPr>
                        <a:t>Freedom FM</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1" i="0" u="none" strike="noStrike">
                          <a:solidFill>
                            <a:srgbClr val="000000"/>
                          </a:solidFill>
                          <a:effectLst/>
                          <a:latin typeface="Calibri" panose="020F0502020204030204" pitchFamily="34" charset="0"/>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41707848"/>
                  </a:ext>
                </a:extLst>
              </a:tr>
              <a:tr h="333799">
                <a:tc>
                  <a:txBody>
                    <a:bodyPr/>
                    <a:lstStyle/>
                    <a:p>
                      <a:pPr algn="l" rtl="0" fontAlgn="ctr"/>
                      <a:r>
                        <a:rPr lang="en-US" sz="1400" b="0" i="0" u="none" strike="noStrike">
                          <a:solidFill>
                            <a:srgbClr val="000000"/>
                          </a:solidFill>
                          <a:effectLst/>
                          <a:latin typeface="Calibri" panose="020F0502020204030204" pitchFamily="34" charset="0"/>
                        </a:rPr>
                        <a:t>Radio Bomi</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1" i="0" u="none" strike="noStrike">
                          <a:solidFill>
                            <a:srgbClr val="000000"/>
                          </a:solidFill>
                          <a:effectLst/>
                          <a:latin typeface="Calibri" panose="020F0502020204030204" pitchFamily="34" charset="0"/>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Calibri" panose="020F0502020204030204" pitchFamily="34" charset="0"/>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90227898"/>
                  </a:ext>
                </a:extLst>
              </a:tr>
            </a:tbl>
          </a:graphicData>
        </a:graphic>
      </p:graphicFrame>
      <p:sp>
        <p:nvSpPr>
          <p:cNvPr id="6" name="TextBox 5">
            <a:extLst>
              <a:ext uri="{FF2B5EF4-FFF2-40B4-BE49-F238E27FC236}">
                <a16:creationId xmlns:a16="http://schemas.microsoft.com/office/drawing/2014/main" id="{15FC8853-574B-3D54-49D6-36DC168455C3}"/>
              </a:ext>
            </a:extLst>
          </p:cNvPr>
          <p:cNvSpPr txBox="1"/>
          <p:nvPr/>
        </p:nvSpPr>
        <p:spPr>
          <a:xfrm>
            <a:off x="0" y="603283"/>
            <a:ext cx="210589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prstClr val="white">
                    <a:lumMod val="65000"/>
                  </a:prstClr>
                </a:solidFill>
                <a:latin typeface="Calibri" panose="020F0502020204030204"/>
                <a:cs typeface="Calibri" panose="020F0502020204030204" pitchFamily="34" charset="0"/>
              </a:rPr>
              <a:t>August 2024</a:t>
            </a:r>
            <a:endParaRPr kumimoji="0" lang="en-US" sz="1400" b="1" i="0" u="none" strike="noStrike" kern="1200" cap="none" spc="0" normalizeH="0" baseline="0" noProof="0" dirty="0">
              <a:ln>
                <a:noFill/>
              </a:ln>
              <a:solidFill>
                <a:prstClr val="white">
                  <a:lumMod val="65000"/>
                </a:prstClr>
              </a:solidFill>
              <a:effectLst/>
              <a:uLnTx/>
              <a:uFillTx/>
              <a:latin typeface="Calibri" panose="020F0502020204030204"/>
              <a:ea typeface="+mn-ea"/>
              <a:cs typeface="Calibri" panose="020F0502020204030204" pitchFamily="34" charset="0"/>
            </a:endParaRPr>
          </a:p>
        </p:txBody>
      </p:sp>
    </p:spTree>
    <p:extLst>
      <p:ext uri="{BB962C8B-B14F-4D97-AF65-F5344CB8AC3E}">
        <p14:creationId xmlns:p14="http://schemas.microsoft.com/office/powerpoint/2010/main" val="5581033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EBCCD45-85EB-4503-A858-EC4A44069DFC}"/>
              </a:ext>
            </a:extLst>
          </p:cNvPr>
          <p:cNvSpPr txBox="1"/>
          <p:nvPr/>
        </p:nvSpPr>
        <p:spPr>
          <a:xfrm>
            <a:off x="6206837" y="3075057"/>
            <a:ext cx="5250872"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ea typeface="+mn-ea"/>
                <a:cs typeface="+mn-cs"/>
              </a:rPr>
              <a:t>Newspaper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i="1" u="none" strike="noStrike" kern="1200" cap="none" spc="0" normalizeH="0" baseline="0" noProof="0" dirty="0">
                <a:ln>
                  <a:noFill/>
                </a:ln>
                <a:solidFill>
                  <a:srgbClr val="000000"/>
                </a:solidFill>
                <a:effectLst/>
                <a:uLnTx/>
                <a:uFillTx/>
                <a:ea typeface="+mn-ea"/>
                <a:cs typeface="+mn-cs"/>
              </a:rPr>
              <a:t>Readership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ea typeface="+mn-ea"/>
              <a:cs typeface="+mn-cs"/>
            </a:endParaRPr>
          </a:p>
        </p:txBody>
      </p:sp>
    </p:spTree>
    <p:extLst>
      <p:ext uri="{BB962C8B-B14F-4D97-AF65-F5344CB8AC3E}">
        <p14:creationId xmlns:p14="http://schemas.microsoft.com/office/powerpoint/2010/main" val="8291018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3DD427-89FA-2848-9F2F-4E8EBDE88559}"/>
              </a:ext>
            </a:extLst>
          </p:cNvPr>
          <p:cNvSpPr>
            <a:spLocks noGrp="1"/>
          </p:cNvSpPr>
          <p:nvPr>
            <p:ph type="title"/>
          </p:nvPr>
        </p:nvSpPr>
        <p:spPr>
          <a:xfrm>
            <a:off x="-1" y="14758"/>
            <a:ext cx="12191999" cy="530049"/>
          </a:xfrm>
          <a:noFill/>
        </p:spPr>
        <p:txBody>
          <a:bodyPr>
            <a:noAutofit/>
          </a:bodyPr>
          <a:lstStyle/>
          <a:p>
            <a:r>
              <a:rPr lang="en-US" sz="4000" b="1" dirty="0"/>
              <a:t>Newspaper Readership</a:t>
            </a:r>
            <a:endParaRPr lang="en-US" sz="4000" b="1" dirty="0">
              <a:latin typeface="+mn-lt"/>
            </a:endParaRPr>
          </a:p>
        </p:txBody>
      </p:sp>
      <p:graphicFrame>
        <p:nvGraphicFramePr>
          <p:cNvPr id="8" name="Chart 7">
            <a:extLst>
              <a:ext uri="{FF2B5EF4-FFF2-40B4-BE49-F238E27FC236}">
                <a16:creationId xmlns:a16="http://schemas.microsoft.com/office/drawing/2014/main" id="{697C1699-E44C-4A77-B7CE-103985F04879}"/>
              </a:ext>
            </a:extLst>
          </p:cNvPr>
          <p:cNvGraphicFramePr/>
          <p:nvPr>
            <p:extLst>
              <p:ext uri="{D42A27DB-BD31-4B8C-83A1-F6EECF244321}">
                <p14:modId xmlns:p14="http://schemas.microsoft.com/office/powerpoint/2010/main" val="3579382652"/>
              </p:ext>
            </p:extLst>
          </p:nvPr>
        </p:nvGraphicFramePr>
        <p:xfrm>
          <a:off x="2" y="1536877"/>
          <a:ext cx="12191998" cy="420073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09E0032B-6133-4C09-98E4-DECC351E9031}"/>
              </a:ext>
            </a:extLst>
          </p:cNvPr>
          <p:cNvSpPr txBox="1"/>
          <p:nvPr/>
        </p:nvSpPr>
        <p:spPr>
          <a:xfrm>
            <a:off x="3939886" y="1727042"/>
            <a:ext cx="4048992" cy="369332"/>
          </a:xfrm>
          <a:prstGeom prst="rect">
            <a:avLst/>
          </a:prstGeom>
          <a:noFill/>
        </p:spPr>
        <p:txBody>
          <a:bodyPr wrap="square" rtlCol="0">
            <a:spAutoFit/>
          </a:bodyPr>
          <a:lstStyle/>
          <a:p>
            <a:pPr algn="ctr"/>
            <a:r>
              <a:rPr lang="en-US" b="1" dirty="0">
                <a:solidFill>
                  <a:srgbClr val="000000"/>
                </a:solidFill>
              </a:rPr>
              <a:t>Average Audience</a:t>
            </a:r>
          </a:p>
        </p:txBody>
      </p:sp>
      <p:sp>
        <p:nvSpPr>
          <p:cNvPr id="3" name="Content Placeholder 4">
            <a:extLst>
              <a:ext uri="{FF2B5EF4-FFF2-40B4-BE49-F238E27FC236}">
                <a16:creationId xmlns:a16="http://schemas.microsoft.com/office/drawing/2014/main" id="{D366B512-5808-5FF5-E467-F2E24E8B1387}"/>
              </a:ext>
            </a:extLst>
          </p:cNvPr>
          <p:cNvSpPr txBox="1">
            <a:spLocks/>
          </p:cNvSpPr>
          <p:nvPr/>
        </p:nvSpPr>
        <p:spPr>
          <a:xfrm>
            <a:off x="162064" y="901125"/>
            <a:ext cx="11540837" cy="665977"/>
          </a:xfrm>
          <a:prstGeom prst="rect">
            <a:avLst/>
          </a:prstGeom>
        </p:spPr>
        <p:txBody>
          <a:bodyPr vert="horz" lIns="91440" tIns="45720" rIns="91440" bIns="45720" rtlCol="0">
            <a:noAutofit/>
          </a:bodyPr>
          <a:lstStyle>
            <a:lvl1pPr marL="228543" indent="-228543" algn="l" defTabSz="914172"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629" indent="-228543" algn="l" defTabSz="914172"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2715" indent="-228543" algn="l" defTabSz="914172" rtl="0" eaLnBrk="1" latinLnBrk="0" hangingPunct="1">
              <a:lnSpc>
                <a:spcPct val="90000"/>
              </a:lnSpc>
              <a:spcBef>
                <a:spcPts val="500"/>
              </a:spcBef>
              <a:buFont typeface="Arial" panose="020B0604020202020204" pitchFamily="34" charset="0"/>
              <a:buChar char="•"/>
              <a:defRPr sz="2000" i="1" kern="1200">
                <a:solidFill>
                  <a:schemeClr val="tx2"/>
                </a:solidFill>
                <a:latin typeface="+mn-lt"/>
                <a:ea typeface="+mn-ea"/>
                <a:cs typeface="+mn-cs"/>
              </a:defRPr>
            </a:lvl3pPr>
            <a:lvl4pPr marL="1599800" indent="-228543" algn="l" defTabSz="914172"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6886" indent="-228543" algn="l" defTabSz="914172" rtl="0" eaLnBrk="1" latinLnBrk="0" hangingPunct="1">
              <a:lnSpc>
                <a:spcPct val="90000"/>
              </a:lnSpc>
              <a:spcBef>
                <a:spcPts val="500"/>
              </a:spcBef>
              <a:buFont typeface="Arial" panose="020B0604020202020204" pitchFamily="34" charset="0"/>
              <a:buChar char="•"/>
              <a:defRPr sz="1800" i="1" kern="1200">
                <a:solidFill>
                  <a:schemeClr val="tx2"/>
                </a:solidFill>
                <a:latin typeface="+mn-lt"/>
                <a:ea typeface="+mn-ea"/>
                <a:cs typeface="+mn-cs"/>
              </a:defRPr>
            </a:lvl5pPr>
            <a:lvl6pPr marL="2513972"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172"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chemeClr val="tx1"/>
                </a:solidFill>
                <a:effectLst/>
                <a:uLnTx/>
                <a:uFillTx/>
                <a:ea typeface="+mn-ea"/>
                <a:cs typeface="+mn-cs"/>
              </a:rPr>
              <a:t>Front Page Africa was the most popular newspaper nationally in August 2024 with </a:t>
            </a:r>
            <a:r>
              <a:rPr lang="en-US" sz="1600" dirty="0">
                <a:solidFill>
                  <a:schemeClr val="tx1"/>
                </a:solidFill>
              </a:rPr>
              <a:t>325</a:t>
            </a:r>
            <a:r>
              <a:rPr kumimoji="0" lang="en-US" sz="1600" b="0" i="0" u="none" strike="noStrike" kern="1200" cap="none" spc="0" normalizeH="0" baseline="0" noProof="0" dirty="0">
                <a:ln>
                  <a:noFill/>
                </a:ln>
                <a:solidFill>
                  <a:schemeClr val="tx1"/>
                </a:solidFill>
                <a:effectLst/>
                <a:uLnTx/>
                <a:uFillTx/>
                <a:ea typeface="+mn-ea"/>
                <a:cs typeface="+mn-cs"/>
              </a:rPr>
              <a:t>,000 readers on average. </a:t>
            </a:r>
            <a:r>
              <a:rPr lang="en-US" sz="1600" dirty="0">
                <a:solidFill>
                  <a:schemeClr val="tx1"/>
                </a:solidFill>
              </a:rPr>
              <a:t>Daily Observer was the clear 2</a:t>
            </a:r>
            <a:r>
              <a:rPr lang="en-US" sz="1600" baseline="30000" dirty="0">
                <a:solidFill>
                  <a:schemeClr val="tx1"/>
                </a:solidFill>
              </a:rPr>
              <a:t>nd</a:t>
            </a:r>
            <a:r>
              <a:rPr lang="en-US" sz="1600" dirty="0">
                <a:solidFill>
                  <a:schemeClr val="tx1"/>
                </a:solidFill>
              </a:rPr>
              <a:t>, with a number of Newspapers competing for the 3</a:t>
            </a:r>
            <a:r>
              <a:rPr lang="en-US" sz="1600" baseline="30000" dirty="0">
                <a:solidFill>
                  <a:schemeClr val="tx1"/>
                </a:solidFill>
              </a:rPr>
              <a:t>rd</a:t>
            </a:r>
            <a:r>
              <a:rPr lang="en-US" sz="1600" dirty="0">
                <a:solidFill>
                  <a:schemeClr val="tx1"/>
                </a:solidFill>
              </a:rPr>
              <a:t> position.</a:t>
            </a:r>
            <a:endParaRPr kumimoji="0" lang="en-US" sz="1600" b="0" i="0" u="none" strike="noStrike" kern="1200" cap="none" spc="0" normalizeH="0" baseline="0" noProof="0" dirty="0">
              <a:ln>
                <a:noFill/>
              </a:ln>
              <a:solidFill>
                <a:schemeClr val="tx1"/>
              </a:solidFill>
              <a:effectLst/>
              <a:uLnTx/>
              <a:uFillTx/>
              <a:ea typeface="+mn-ea"/>
              <a:cs typeface="+mn-cs"/>
            </a:endParaRPr>
          </a:p>
        </p:txBody>
      </p:sp>
      <p:sp>
        <p:nvSpPr>
          <p:cNvPr id="5" name="TextBox 4">
            <a:extLst>
              <a:ext uri="{FF2B5EF4-FFF2-40B4-BE49-F238E27FC236}">
                <a16:creationId xmlns:a16="http://schemas.microsoft.com/office/drawing/2014/main" id="{58B22AED-949A-B5B0-2CC1-8E2FE5F95DE4}"/>
              </a:ext>
            </a:extLst>
          </p:cNvPr>
          <p:cNvSpPr txBox="1"/>
          <p:nvPr/>
        </p:nvSpPr>
        <p:spPr>
          <a:xfrm>
            <a:off x="0" y="603283"/>
            <a:ext cx="210589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65000"/>
                  </a:prstClr>
                </a:solidFill>
                <a:effectLst/>
                <a:uLnTx/>
                <a:uFillTx/>
                <a:latin typeface="Calibri" panose="020F0502020204030204"/>
                <a:ea typeface="+mn-ea"/>
                <a:cs typeface="Calibri" panose="020F0502020204030204" pitchFamily="34" charset="0"/>
              </a:rPr>
              <a:t>August 2024</a:t>
            </a:r>
          </a:p>
        </p:txBody>
      </p:sp>
    </p:spTree>
    <p:extLst>
      <p:ext uri="{BB962C8B-B14F-4D97-AF65-F5344CB8AC3E}">
        <p14:creationId xmlns:p14="http://schemas.microsoft.com/office/powerpoint/2010/main" val="37345149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EBCCD45-85EB-4503-A858-EC4A44069DFC}"/>
              </a:ext>
            </a:extLst>
          </p:cNvPr>
          <p:cNvSpPr txBox="1"/>
          <p:nvPr/>
        </p:nvSpPr>
        <p:spPr>
          <a:xfrm>
            <a:off x="6206837" y="3075057"/>
            <a:ext cx="5250872"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ea typeface="+mn-ea"/>
                <a:cs typeface="+mn-cs"/>
              </a:rPr>
              <a:t>Definition Of Terms</a:t>
            </a:r>
            <a:endParaRPr kumimoji="0" lang="en-US" sz="2800" b="0" i="1" u="none" strike="noStrike" kern="1200" cap="none" spc="0" normalizeH="0" baseline="0" noProof="0" dirty="0">
              <a:ln>
                <a:noFill/>
              </a:ln>
              <a:solidFill>
                <a:srgbClr val="000000"/>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ea typeface="+mn-ea"/>
              <a:cs typeface="+mn-cs"/>
            </a:endParaRPr>
          </a:p>
        </p:txBody>
      </p:sp>
    </p:spTree>
    <p:extLst>
      <p:ext uri="{BB962C8B-B14F-4D97-AF65-F5344CB8AC3E}">
        <p14:creationId xmlns:p14="http://schemas.microsoft.com/office/powerpoint/2010/main" val="11889193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71E7CBD-AB69-44C4-AB08-1B1786159E44}"/>
              </a:ext>
            </a:extLst>
          </p:cNvPr>
          <p:cNvSpPr txBox="1"/>
          <p:nvPr/>
        </p:nvSpPr>
        <p:spPr>
          <a:xfrm>
            <a:off x="197668" y="1372601"/>
            <a:ext cx="11594641" cy="3785652"/>
          </a:xfrm>
          <a:prstGeom prst="rect">
            <a:avLst/>
          </a:prstGeom>
          <a:noFill/>
          <a:ln w="19050" cap="flat" cmpd="sng" algn="ctr">
            <a:noFill/>
            <a:prstDash val="solid"/>
            <a:miter lim="800000"/>
          </a:ln>
          <a:effectLst/>
        </p:spPr>
        <p:txBody>
          <a:bodyPr wrap="square" rtlCol="0">
            <a:spAutoFit/>
          </a:bodyPr>
          <a:lstStyle>
            <a:defPPr>
              <a:defRPr lang="en-US"/>
            </a:defPPr>
            <a:lvl1pPr>
              <a:defRPr sz="12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rgbClr val="32545D">
                    <a:lumMod val="50000"/>
                  </a:srgbClr>
                </a:solidFill>
                <a:effectLst/>
                <a:uLnTx/>
                <a:uFillTx/>
                <a:latin typeface="Calibri" panose="020F0502020204030204"/>
                <a:ea typeface="Open Sans" panose="020B0604020202020204" charset="0"/>
                <a:cs typeface="Open Sans" panose="020B0604020202020204" charset="0"/>
              </a:rPr>
              <a:t>Average Audience -  </a:t>
            </a:r>
            <a:r>
              <a:rPr kumimoji="0" lang="en-US" sz="2000" b="0" i="0" u="none" strike="noStrike" kern="1200" cap="none" spc="0" normalizeH="0" baseline="0" noProof="0" dirty="0">
                <a:ln>
                  <a:noFill/>
                </a:ln>
                <a:solidFill>
                  <a:srgbClr val="32545D">
                    <a:lumMod val="50000"/>
                  </a:srgbClr>
                </a:solidFill>
                <a:effectLst/>
                <a:uLnTx/>
                <a:uFillTx/>
                <a:latin typeface="Calibri" panose="020F0502020204030204"/>
                <a:ea typeface="Open Sans" panose="020B0606030504020204" pitchFamily="34" charset="0"/>
                <a:cs typeface="Open Sans" panose="020B0606030504020204" pitchFamily="34" charset="0"/>
              </a:rPr>
              <a:t>Audience (Average) - The estimated number of individuals reached by a station for an interval of collection (30 minutes TV and 2 hours radio) which can be averaged over a specified period of time.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32545D">
                  <a:lumMod val="50000"/>
                </a:srgbClr>
              </a:solidFill>
              <a:effectLst/>
              <a:uLnTx/>
              <a:uFillTx/>
              <a:latin typeface="Calibri" panose="020F0502020204030204"/>
              <a:ea typeface="Open Sans" panose="020B0606030504020204" pitchFamily="34" charset="0"/>
              <a:cs typeface="Open Sans" panose="020B0606030504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rgbClr val="32545D">
                    <a:lumMod val="50000"/>
                  </a:srgbClr>
                </a:solidFill>
                <a:effectLst/>
                <a:uLnTx/>
                <a:uFillTx/>
                <a:latin typeface="Calibri" panose="020F0502020204030204"/>
                <a:ea typeface="Open Sans" panose="020B0604020202020204" charset="0"/>
                <a:cs typeface="Open Sans" panose="020B0604020202020204" charset="0"/>
              </a:rPr>
              <a:t>Share - </a:t>
            </a:r>
            <a:r>
              <a:rPr kumimoji="0" lang="en-US" sz="2000" b="0" i="0" u="none" strike="noStrike" kern="1200" cap="none" spc="0" normalizeH="0" baseline="0" noProof="0" dirty="0">
                <a:ln>
                  <a:noFill/>
                </a:ln>
                <a:solidFill>
                  <a:srgbClr val="32545D">
                    <a:lumMod val="50000"/>
                  </a:srgbClr>
                </a:solidFill>
                <a:effectLst/>
                <a:uLnTx/>
                <a:uFillTx/>
                <a:latin typeface="Calibri" panose="020F0502020204030204"/>
                <a:ea typeface="Open Sans" panose="020B0606030504020204" pitchFamily="34" charset="0"/>
                <a:cs typeface="Open Sans" panose="020B0606030504020204" pitchFamily="34" charset="0"/>
              </a:rPr>
              <a:t>The proportion (%) viewing or listening to a specific station, out of all of those viewing or listening at that time. </a:t>
            </a:r>
            <a:endParaRPr kumimoji="0" lang="en-US" altLang="en-US" sz="2000" b="0" i="0" u="none" strike="noStrike" kern="1200" cap="none" spc="0" normalizeH="0" baseline="0" noProof="0" dirty="0">
              <a:ln>
                <a:noFill/>
              </a:ln>
              <a:solidFill>
                <a:srgbClr val="32545D">
                  <a:lumMod val="50000"/>
                </a:srgbClr>
              </a:solidFill>
              <a:effectLst/>
              <a:uLnTx/>
              <a:uFillTx/>
              <a:latin typeface="Calibri" panose="020F0502020204030204"/>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32545D">
                  <a:lumMod val="50000"/>
                </a:srgbClr>
              </a:solidFill>
              <a:effectLst/>
              <a:uLnTx/>
              <a:uFillTx/>
              <a:latin typeface="Calibri" panose="020F0502020204030204"/>
              <a:ea typeface="Open Sans" panose="020B0604020202020204" charset="0"/>
              <a:cs typeface="Open Sans" panose="020B060402020202020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32545D">
                    <a:lumMod val="50000"/>
                  </a:srgbClr>
                </a:solidFill>
                <a:latin typeface="Calibri" panose="020F0502020204030204"/>
              </a:rPr>
              <a:t>Panel Universe Estimate - </a:t>
            </a:r>
            <a:r>
              <a:rPr lang="en-US" sz="2000" b="0" dirty="0">
                <a:solidFill>
                  <a:srgbClr val="32545D">
                    <a:lumMod val="50000"/>
                  </a:srgbClr>
                </a:solidFill>
                <a:latin typeface="Calibri" panose="020F0502020204030204"/>
              </a:rPr>
              <a:t>The estimated population within the target audience presented. Nationally the panel includes anyone aged 15 years +</a:t>
            </a:r>
          </a:p>
          <a:p>
            <a:pPr marR="0" lvl="0" algn="just" defTabSz="914400" rtl="0" eaLnBrk="1" fontAlgn="auto" latinLnBrk="0" hangingPunct="1">
              <a:lnSpc>
                <a:spcPct val="100000"/>
              </a:lnSpc>
              <a:spcBef>
                <a:spcPts val="0"/>
              </a:spcBef>
              <a:spcAft>
                <a:spcPts val="0"/>
              </a:spcAft>
              <a:buClrTx/>
              <a:buSzTx/>
              <a:tabLst/>
              <a:defRPr/>
            </a:pPr>
            <a:endParaRPr lang="en-GB" sz="2000" b="0" dirty="0">
              <a:solidFill>
                <a:srgbClr val="32545D">
                  <a:lumMod val="50000"/>
                </a:srgbClr>
              </a:solidFill>
              <a:latin typeface="Calibri" panose="020F0502020204030204"/>
            </a:endParaRPr>
          </a:p>
          <a:p>
            <a:pPr marL="285750" indent="-285750" algn="just">
              <a:buFont typeface="Arial" panose="020B0604020202020204" pitchFamily="34" charset="0"/>
              <a:buChar char="•"/>
            </a:pPr>
            <a:r>
              <a:rPr lang="en-GB" sz="2000" dirty="0">
                <a:solidFill>
                  <a:srgbClr val="32545D">
                    <a:lumMod val="50000"/>
                  </a:srgbClr>
                </a:solidFill>
                <a:latin typeface="Calibri" panose="020F0502020204030204"/>
              </a:rPr>
              <a:t>Affinity</a:t>
            </a:r>
            <a:r>
              <a:rPr lang="en-US" sz="2000" dirty="0">
                <a:solidFill>
                  <a:srgbClr val="32545D">
                    <a:lumMod val="50000"/>
                  </a:srgbClr>
                </a:solidFill>
                <a:latin typeface="Calibri" panose="020F0502020204030204"/>
              </a:rPr>
              <a:t> -</a:t>
            </a:r>
            <a:r>
              <a:rPr lang="en-US" sz="2000" b="0" dirty="0">
                <a:solidFill>
                  <a:srgbClr val="32545D">
                    <a:lumMod val="50000"/>
                  </a:srgbClr>
                </a:solidFill>
                <a:latin typeface="Calibri" panose="020F0502020204030204"/>
              </a:rPr>
              <a:t> An index of loyalty, the higher the number (towards and above 1) the more frequently the audience watches/listens to that particular station.</a:t>
            </a:r>
          </a:p>
        </p:txBody>
      </p:sp>
      <p:sp>
        <p:nvSpPr>
          <p:cNvPr id="4" name="Title 3">
            <a:extLst>
              <a:ext uri="{FF2B5EF4-FFF2-40B4-BE49-F238E27FC236}">
                <a16:creationId xmlns:a16="http://schemas.microsoft.com/office/drawing/2014/main" id="{17589E44-06DC-4F4B-8940-D044BA789DAB}"/>
              </a:ext>
            </a:extLst>
          </p:cNvPr>
          <p:cNvSpPr>
            <a:spLocks noGrp="1"/>
          </p:cNvSpPr>
          <p:nvPr>
            <p:ph type="title"/>
          </p:nvPr>
        </p:nvSpPr>
        <p:spPr>
          <a:xfrm>
            <a:off x="1" y="0"/>
            <a:ext cx="12191999" cy="655782"/>
          </a:xfrm>
          <a:solidFill>
            <a:schemeClr val="tx1"/>
          </a:solidFill>
        </p:spPr>
        <p:txBody>
          <a:bodyPr>
            <a:noAutofit/>
          </a:bodyPr>
          <a:lstStyle/>
          <a:p>
            <a:pPr lvl="0">
              <a:lnSpc>
                <a:spcPct val="100000"/>
              </a:lnSpc>
              <a:spcBef>
                <a:spcPts val="0"/>
              </a:spcBef>
              <a:defRPr/>
            </a:pPr>
            <a:r>
              <a:rPr lang="en-US" b="1" dirty="0">
                <a:solidFill>
                  <a:schemeClr val="bg1"/>
                </a:solidFill>
              </a:rPr>
              <a:t>Definition Of Terms</a:t>
            </a:r>
            <a:endParaRPr lang="en-US" sz="3200" b="1" i="1" dirty="0">
              <a:solidFill>
                <a:schemeClr val="bg1"/>
              </a:solidFill>
            </a:endParaRPr>
          </a:p>
        </p:txBody>
      </p:sp>
    </p:spTree>
    <p:extLst>
      <p:ext uri="{BB962C8B-B14F-4D97-AF65-F5344CB8AC3E}">
        <p14:creationId xmlns:p14="http://schemas.microsoft.com/office/powerpoint/2010/main" val="121883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310536" y="1252522"/>
            <a:ext cx="108759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 4 hour recall period provides the most accurate, most cost efficient way to measure media daily. </a:t>
            </a:r>
          </a:p>
        </p:txBody>
      </p:sp>
      <p:sp>
        <p:nvSpPr>
          <p:cNvPr id="10" name="Rectangle 9"/>
          <p:cNvSpPr/>
          <p:nvPr/>
        </p:nvSpPr>
        <p:spPr>
          <a:xfrm>
            <a:off x="463639" y="2390150"/>
            <a:ext cx="11085936" cy="2400840"/>
          </a:xfrm>
          <a:prstGeom prst="rect">
            <a:avLst/>
          </a:prstGeom>
          <a:solidFill>
            <a:srgbClr val="449BB9">
              <a:alpha val="37000"/>
            </a:srgbClr>
          </a:solidFill>
          <a:ln>
            <a:noFill/>
          </a:ln>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28"/>
          <p:cNvSpPr txBox="1">
            <a:spLocks noChangeArrowheads="1"/>
          </p:cNvSpPr>
          <p:nvPr/>
        </p:nvSpPr>
        <p:spPr bwMode="auto">
          <a:xfrm>
            <a:off x="1546138" y="1886034"/>
            <a:ext cx="88559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4-6* blocks each covering 4 hours each day </a:t>
            </a:r>
          </a:p>
        </p:txBody>
      </p:sp>
      <p:pic>
        <p:nvPicPr>
          <p:cNvPr id="13" name="Picture 4" descr="clock periods 4 by jetxee - clip art, clipar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5437" y="2731172"/>
            <a:ext cx="1674813" cy="167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ircular Arrow 13"/>
          <p:cNvSpPr/>
          <p:nvPr/>
        </p:nvSpPr>
        <p:spPr>
          <a:xfrm rot="3846980" flipV="1">
            <a:off x="2573765" y="3281850"/>
            <a:ext cx="785812" cy="655637"/>
          </a:xfrm>
          <a:prstGeom prst="circular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5-Point Star 14"/>
          <p:cNvSpPr/>
          <p:nvPr/>
        </p:nvSpPr>
        <p:spPr>
          <a:xfrm>
            <a:off x="2483698" y="3050432"/>
            <a:ext cx="314325" cy="314325"/>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4" descr="clock periods 4 by jetxee - clip art, clipar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000000">
            <a:off x="4246127" y="2728017"/>
            <a:ext cx="1674812" cy="167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ircular Arrow 16"/>
          <p:cNvSpPr/>
          <p:nvPr/>
        </p:nvSpPr>
        <p:spPr>
          <a:xfrm rot="10800000" flipV="1">
            <a:off x="4742602" y="3050432"/>
            <a:ext cx="787400" cy="654050"/>
          </a:xfrm>
          <a:prstGeom prst="circular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5-Point Star 17"/>
          <p:cNvSpPr/>
          <p:nvPr/>
        </p:nvSpPr>
        <p:spPr>
          <a:xfrm>
            <a:off x="5434192" y="3137061"/>
            <a:ext cx="314325" cy="314325"/>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9" name="Picture 4" descr="clock periods 4 by jetxee - clip art, clipar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600000">
            <a:off x="6066631" y="2739123"/>
            <a:ext cx="1674812" cy="167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Circular Arrow 19"/>
          <p:cNvSpPr/>
          <p:nvPr/>
        </p:nvSpPr>
        <p:spPr>
          <a:xfrm rot="17033421" flipV="1">
            <a:off x="6550953" y="3524366"/>
            <a:ext cx="787400" cy="655637"/>
          </a:xfrm>
          <a:prstGeom prst="circular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1" name="Picture 4" descr="clock periods 4 by jetxee - clip art, clipar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4950" y="2739123"/>
            <a:ext cx="1676400" cy="167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Circular Arrow 21"/>
          <p:cNvSpPr/>
          <p:nvPr/>
        </p:nvSpPr>
        <p:spPr>
          <a:xfrm rot="3846980" flipV="1">
            <a:off x="8110624" y="3305841"/>
            <a:ext cx="785813" cy="655638"/>
          </a:xfrm>
          <a:prstGeom prst="circular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5-Point Star 23"/>
          <p:cNvSpPr/>
          <p:nvPr/>
        </p:nvSpPr>
        <p:spPr>
          <a:xfrm>
            <a:off x="8053989" y="3112165"/>
            <a:ext cx="314325" cy="314325"/>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5-Point Star 24"/>
          <p:cNvSpPr/>
          <p:nvPr/>
        </p:nvSpPr>
        <p:spPr>
          <a:xfrm>
            <a:off x="6749490" y="4000115"/>
            <a:ext cx="314325" cy="314325"/>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5-Point Star 25"/>
          <p:cNvSpPr/>
          <p:nvPr/>
        </p:nvSpPr>
        <p:spPr>
          <a:xfrm>
            <a:off x="463639" y="4951029"/>
            <a:ext cx="314325" cy="314325"/>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TextBox 27"/>
          <p:cNvSpPr txBox="1">
            <a:spLocks noChangeArrowheads="1"/>
          </p:cNvSpPr>
          <p:nvPr/>
        </p:nvSpPr>
        <p:spPr bwMode="auto">
          <a:xfrm>
            <a:off x="800100" y="4977412"/>
            <a:ext cx="28479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Time Survey Conducted</a:t>
            </a:r>
          </a:p>
        </p:txBody>
      </p:sp>
      <p:sp>
        <p:nvSpPr>
          <p:cNvPr id="28" name="TextBox 7"/>
          <p:cNvSpPr txBox="1">
            <a:spLocks noChangeArrowheads="1"/>
          </p:cNvSpPr>
          <p:nvPr/>
        </p:nvSpPr>
        <p:spPr bwMode="auto">
          <a:xfrm>
            <a:off x="2500217" y="4440581"/>
            <a:ext cx="17287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06:00-10:00</a:t>
            </a:r>
          </a:p>
        </p:txBody>
      </p:sp>
      <p:sp>
        <p:nvSpPr>
          <p:cNvPr id="29" name="TextBox 8"/>
          <p:cNvSpPr txBox="1">
            <a:spLocks noChangeArrowheads="1"/>
          </p:cNvSpPr>
          <p:nvPr/>
        </p:nvSpPr>
        <p:spPr bwMode="auto">
          <a:xfrm>
            <a:off x="4351474" y="4432714"/>
            <a:ext cx="172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10:00-14:00</a:t>
            </a:r>
          </a:p>
        </p:txBody>
      </p:sp>
      <p:sp>
        <p:nvSpPr>
          <p:cNvPr id="30" name="TextBox 10"/>
          <p:cNvSpPr txBox="1">
            <a:spLocks noChangeArrowheads="1"/>
          </p:cNvSpPr>
          <p:nvPr/>
        </p:nvSpPr>
        <p:spPr bwMode="auto">
          <a:xfrm>
            <a:off x="6251735" y="4491113"/>
            <a:ext cx="17287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14:00-18:00</a:t>
            </a:r>
          </a:p>
        </p:txBody>
      </p:sp>
      <p:sp>
        <p:nvSpPr>
          <p:cNvPr id="31" name="TextBox 9"/>
          <p:cNvSpPr txBox="1">
            <a:spLocks noChangeArrowheads="1"/>
          </p:cNvSpPr>
          <p:nvPr/>
        </p:nvSpPr>
        <p:spPr bwMode="auto">
          <a:xfrm>
            <a:off x="8068202" y="4472256"/>
            <a:ext cx="17287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18:00-22:00</a:t>
            </a:r>
          </a:p>
        </p:txBody>
      </p:sp>
      <p:pic>
        <p:nvPicPr>
          <p:cNvPr id="34" name="Picture 4" descr="clock periods 4 by jetxee - clip art, clipar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067071">
            <a:off x="9749776" y="2726419"/>
            <a:ext cx="1674813" cy="167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4" descr="clock periods 4 by jetxee - clip art, clipar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600000">
            <a:off x="550278" y="2762955"/>
            <a:ext cx="1674812" cy="167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Box 7"/>
          <p:cNvSpPr txBox="1">
            <a:spLocks noChangeArrowheads="1"/>
          </p:cNvSpPr>
          <p:nvPr/>
        </p:nvSpPr>
        <p:spPr bwMode="auto">
          <a:xfrm>
            <a:off x="681745" y="4436965"/>
            <a:ext cx="17287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02:00-06:00</a:t>
            </a:r>
          </a:p>
        </p:txBody>
      </p:sp>
      <p:sp>
        <p:nvSpPr>
          <p:cNvPr id="38" name="TextBox 7"/>
          <p:cNvSpPr txBox="1">
            <a:spLocks noChangeArrowheads="1"/>
          </p:cNvSpPr>
          <p:nvPr/>
        </p:nvSpPr>
        <p:spPr bwMode="auto">
          <a:xfrm>
            <a:off x="9976939" y="4448722"/>
            <a:ext cx="17287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22:00-02:00</a:t>
            </a:r>
          </a:p>
        </p:txBody>
      </p:sp>
      <p:sp>
        <p:nvSpPr>
          <p:cNvPr id="23" name="TextBox 22"/>
          <p:cNvSpPr txBox="1"/>
          <p:nvPr/>
        </p:nvSpPr>
        <p:spPr>
          <a:xfrm>
            <a:off x="1199714" y="5412543"/>
            <a:ext cx="846895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*24 hour blocks can be turned on with customer demand </a:t>
            </a:r>
          </a:p>
        </p:txBody>
      </p:sp>
      <p:sp>
        <p:nvSpPr>
          <p:cNvPr id="40" name="Oval 39"/>
          <p:cNvSpPr/>
          <p:nvPr/>
        </p:nvSpPr>
        <p:spPr>
          <a:xfrm>
            <a:off x="534158" y="2736130"/>
            <a:ext cx="1708779" cy="1708779"/>
          </a:xfrm>
          <a:prstGeom prst="ellipse">
            <a:avLst/>
          </a:prstGeom>
          <a:solidFill>
            <a:srgbClr val="449BB9">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Oval 40"/>
          <p:cNvSpPr/>
          <p:nvPr/>
        </p:nvSpPr>
        <p:spPr>
          <a:xfrm>
            <a:off x="9729518" y="2709435"/>
            <a:ext cx="1708779" cy="1708779"/>
          </a:xfrm>
          <a:prstGeom prst="ellipse">
            <a:avLst/>
          </a:prstGeom>
          <a:solidFill>
            <a:srgbClr val="449BB9">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TextBox 31"/>
          <p:cNvSpPr txBox="1"/>
          <p:nvPr/>
        </p:nvSpPr>
        <p:spPr>
          <a:xfrm>
            <a:off x="2848255" y="578616"/>
            <a:ext cx="625173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lumMod val="75000"/>
                    <a:lumOff val="25000"/>
                  </a:prstClr>
                </a:solidFill>
                <a:effectLst/>
                <a:uLnTx/>
                <a:uFillTx/>
                <a:latin typeface="Open Sans" panose="020B0606030504020204" pitchFamily="34" charset="0"/>
                <a:ea typeface="Open Sans" panose="020B0606030504020204" pitchFamily="34" charset="0"/>
                <a:cs typeface="Open Sans" panose="020B0606030504020204" pitchFamily="34" charset="0"/>
              </a:rPr>
              <a:t>Methodology Details</a:t>
            </a:r>
          </a:p>
        </p:txBody>
      </p:sp>
    </p:spTree>
    <p:extLst>
      <p:ext uri="{BB962C8B-B14F-4D97-AF65-F5344CB8AC3E}">
        <p14:creationId xmlns:p14="http://schemas.microsoft.com/office/powerpoint/2010/main" val="41447003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8D1260-FAB7-4038-837B-548C167624F8}"/>
              </a:ext>
            </a:extLst>
          </p:cNvPr>
          <p:cNvSpPr>
            <a:spLocks noChangeArrowheads="1"/>
          </p:cNvSpPr>
          <p:nvPr/>
        </p:nvSpPr>
        <p:spPr bwMode="auto">
          <a:xfrm>
            <a:off x="7257865" y="5711633"/>
            <a:ext cx="381218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Font typeface="Arial" pitchFamily="34"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pitchFamily="34"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pitchFamily="34"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pitchFamily="34" charset="0"/>
              <a:buChar char="•"/>
              <a:defRPr>
                <a:solidFill>
                  <a:schemeClr val="tx1"/>
                </a:solidFill>
                <a:latin typeface="Calibri" pitchFamily="34" charset="0"/>
              </a:defRPr>
            </a:lvl4pPr>
            <a:lvl5pPr marL="2057400" indent="-228600" eaLnBrk="0" hangingPunct="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1" u="none" strike="noStrike" kern="1200" cap="none" spc="0" normalizeH="0" baseline="0" noProof="0" dirty="0">
                <a:ln>
                  <a:noFill/>
                </a:ln>
                <a:solidFill>
                  <a:srgbClr val="FFFFFF"/>
                </a:solidFill>
                <a:effectLst/>
                <a:uLnTx/>
                <a:uFillTx/>
                <a:latin typeface="Calibri" pitchFamily="34" charset="0"/>
                <a:ea typeface="MS PGothic" pitchFamily="34" charset="-128"/>
                <a:cs typeface="Open Sans"/>
              </a:rPr>
              <a:t>Understand the world</a:t>
            </a:r>
            <a:endParaRPr kumimoji="0" lang="en-US" altLang="en-US" sz="3200" b="0" i="0" u="none" strike="noStrike" kern="1200" cap="none" spc="0" normalizeH="0" baseline="0" noProof="0" dirty="0">
              <a:ln>
                <a:noFill/>
              </a:ln>
              <a:solidFill>
                <a:srgbClr val="FFFFFF"/>
              </a:solidFill>
              <a:effectLst/>
              <a:uLnTx/>
              <a:uFillTx/>
              <a:latin typeface="Calibri" pitchFamily="34" charset="0"/>
              <a:ea typeface="MS PGothic" pitchFamily="34" charset="-128"/>
              <a:cs typeface="Open Sans"/>
            </a:endParaRPr>
          </a:p>
        </p:txBody>
      </p:sp>
    </p:spTree>
    <p:extLst>
      <p:ext uri="{BB962C8B-B14F-4D97-AF65-F5344CB8AC3E}">
        <p14:creationId xmlns:p14="http://schemas.microsoft.com/office/powerpoint/2010/main" val="1336800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AD58D10-C223-4308-A0A8-13E4CCE6B41C}"/>
              </a:ext>
            </a:extLst>
          </p:cNvPr>
          <p:cNvSpPr txBox="1"/>
          <p:nvPr/>
        </p:nvSpPr>
        <p:spPr>
          <a:xfrm>
            <a:off x="2704010" y="563185"/>
            <a:ext cx="784609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lumMod val="75000"/>
                    <a:lumOff val="25000"/>
                  </a:prstClr>
                </a:solidFill>
                <a:effectLst/>
                <a:uLnTx/>
                <a:uFillTx/>
                <a:latin typeface="Open Sans" panose="020B0606030504020204" pitchFamily="34" charset="0"/>
                <a:ea typeface="Open Sans" panose="020B0606030504020204" pitchFamily="34" charset="0"/>
                <a:cs typeface="Open Sans" panose="020B0606030504020204" pitchFamily="34" charset="0"/>
              </a:rPr>
              <a:t>Methodology Continued</a:t>
            </a:r>
          </a:p>
        </p:txBody>
      </p:sp>
      <p:sp>
        <p:nvSpPr>
          <p:cNvPr id="5" name="Rectangle 4">
            <a:extLst>
              <a:ext uri="{FF2B5EF4-FFF2-40B4-BE49-F238E27FC236}">
                <a16:creationId xmlns:a16="http://schemas.microsoft.com/office/drawing/2014/main" id="{E5CD1316-EED8-4376-8585-8B784525FFD0}"/>
              </a:ext>
            </a:extLst>
          </p:cNvPr>
          <p:cNvSpPr>
            <a:spLocks noChangeArrowheads="1"/>
          </p:cNvSpPr>
          <p:nvPr/>
        </p:nvSpPr>
        <p:spPr bwMode="auto">
          <a:xfrm>
            <a:off x="994993" y="1332626"/>
            <a:ext cx="10431304"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1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How is the sample selected? </a:t>
            </a:r>
            <a:r>
              <a:rPr kumimoji="0" lang="en-US" altLang="en-US" sz="21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Sample comes from any respondent within the country with a mobile phone under one of GeoPoll’s partner Mobile Network Operators. GeoPoll screens for users who are age 15+ and aims to achieve a representative panel across demographics.</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1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1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How is the data collected and analyzed? </a:t>
            </a:r>
            <a:r>
              <a:rPr kumimoji="0" lang="en-US" altLang="en-US" sz="21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All data is collected via SMS, and is available in our online UI dashboard. GeoPoll analysists validate raw data and UI dashboard ratings and metrics to ensure accurate and timely delivery.</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1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1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To what extent can we rely on the data? </a:t>
            </a:r>
            <a:r>
              <a:rPr kumimoji="0" lang="en-US" altLang="en-US" sz="21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GeoPoll data reaches respondents across locations, gender, and age, is representative of mobile phone owners in each market. Sample Sizes over 500 have a margin of error of less than +/- 4.4% at a 95% confidence level. Our data consistently picks up spikes for typically high rating events, such as football matches for example.</a:t>
            </a:r>
            <a:endParaRPr kumimoji="0" lang="en-US" altLang="en-US" sz="21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33234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977644" y="1693990"/>
            <a:ext cx="9900081" cy="364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1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What precautions have been put in place to avoid bias?</a:t>
            </a:r>
          </a:p>
          <a:p>
            <a:pPr marL="342900" marR="0" lvl="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21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Randomized answer categories</a:t>
            </a:r>
          </a:p>
          <a:p>
            <a:pPr marL="342900" marR="0" lvl="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21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Randomized question order</a:t>
            </a:r>
          </a:p>
          <a:p>
            <a:pPr marL="342900" marR="0" lvl="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21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Establishment survey to determine top stations and brands</a:t>
            </a:r>
          </a:p>
          <a:p>
            <a:pPr marL="1085850" marR="0" lvl="1"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21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the regional level for radio stations</a:t>
            </a:r>
          </a:p>
          <a:p>
            <a:pPr marL="342900" marR="0" lvl="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21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Consistent question count each survey regardless of path taken (whether they watched TV or not)</a:t>
            </a:r>
          </a:p>
          <a:p>
            <a:pPr marL="342900" marR="0" lvl="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21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21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Additional Details in Liberia Methodology-</a:t>
            </a:r>
          </a:p>
          <a:p>
            <a:pPr marL="342900" marR="0" lvl="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21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1,435 Establishment surveys to determine prompted stations and brand lists</a:t>
            </a:r>
          </a:p>
        </p:txBody>
      </p:sp>
      <p:sp>
        <p:nvSpPr>
          <p:cNvPr id="4" name="TextBox 3">
            <a:extLst>
              <a:ext uri="{FF2B5EF4-FFF2-40B4-BE49-F238E27FC236}">
                <a16:creationId xmlns:a16="http://schemas.microsoft.com/office/drawing/2014/main" id="{B3EF1AB5-8997-4004-B299-58997DDC11B5}"/>
              </a:ext>
            </a:extLst>
          </p:cNvPr>
          <p:cNvSpPr txBox="1"/>
          <p:nvPr/>
        </p:nvSpPr>
        <p:spPr>
          <a:xfrm>
            <a:off x="2704010" y="563185"/>
            <a:ext cx="784609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lumMod val="75000"/>
                    <a:lumOff val="25000"/>
                  </a:prstClr>
                </a:solidFill>
                <a:effectLst/>
                <a:uLnTx/>
                <a:uFillTx/>
                <a:latin typeface="Open Sans" panose="020B0606030504020204" pitchFamily="34" charset="0"/>
                <a:ea typeface="Open Sans" panose="020B0606030504020204" pitchFamily="34" charset="0"/>
                <a:cs typeface="Open Sans" panose="020B0606030504020204" pitchFamily="34" charset="0"/>
              </a:rPr>
              <a:t>Methodology Continued</a:t>
            </a:r>
          </a:p>
        </p:txBody>
      </p:sp>
    </p:spTree>
    <p:extLst>
      <p:ext uri="{BB962C8B-B14F-4D97-AF65-F5344CB8AC3E}">
        <p14:creationId xmlns:p14="http://schemas.microsoft.com/office/powerpoint/2010/main" val="246144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Rectangle 3"/>
          <p:cNvSpPr/>
          <p:nvPr/>
        </p:nvSpPr>
        <p:spPr>
          <a:xfrm>
            <a:off x="309282" y="134471"/>
            <a:ext cx="11565039" cy="645458"/>
          </a:xfrm>
          <a:prstGeom prst="rect">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04C77"/>
                </a:solidFill>
                <a:effectLst/>
                <a:uLnTx/>
                <a:uFillTx/>
                <a:latin typeface="Calibri" panose="020F0502020204030204"/>
                <a:ea typeface="+mn-ea"/>
                <a:cs typeface="+mn-cs"/>
              </a:rPr>
              <a:t>Locations Sampled</a:t>
            </a:r>
          </a:p>
        </p:txBody>
      </p:sp>
      <p:sp>
        <p:nvSpPr>
          <p:cNvPr id="7" name="Freeform: Shape 6">
            <a:extLst>
              <a:ext uri="{FF2B5EF4-FFF2-40B4-BE49-F238E27FC236}">
                <a16:creationId xmlns:a16="http://schemas.microsoft.com/office/drawing/2014/main" id="{9D96CF49-8BD6-40C9-8058-5BAACFFBFE44}"/>
              </a:ext>
            </a:extLst>
          </p:cNvPr>
          <p:cNvSpPr/>
          <p:nvPr/>
        </p:nvSpPr>
        <p:spPr>
          <a:xfrm>
            <a:off x="1934604" y="1248225"/>
            <a:ext cx="2579784" cy="777478"/>
          </a:xfrm>
          <a:custGeom>
            <a:avLst/>
            <a:gdLst>
              <a:gd name="connsiteX0" fmla="*/ 0 w 2487929"/>
              <a:gd name="connsiteY0" fmla="*/ 0 h 777478"/>
              <a:gd name="connsiteX1" fmla="*/ 2487929 w 2487929"/>
              <a:gd name="connsiteY1" fmla="*/ 0 h 777478"/>
              <a:gd name="connsiteX2" fmla="*/ 2487929 w 2487929"/>
              <a:gd name="connsiteY2" fmla="*/ 777478 h 777478"/>
              <a:gd name="connsiteX3" fmla="*/ 0 w 2487929"/>
              <a:gd name="connsiteY3" fmla="*/ 777478 h 777478"/>
              <a:gd name="connsiteX4" fmla="*/ 0 w 2487929"/>
              <a:gd name="connsiteY4" fmla="*/ 0 h 777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7929" h="777478">
                <a:moveTo>
                  <a:pt x="0" y="0"/>
                </a:moveTo>
                <a:lnTo>
                  <a:pt x="2487929" y="0"/>
                </a:lnTo>
                <a:lnTo>
                  <a:pt x="2487929" y="777478"/>
                </a:lnTo>
                <a:lnTo>
                  <a:pt x="0" y="777478"/>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526612" tIns="80010" rIns="80010" bIns="80010" numCol="1" spcCol="1270" anchor="ctr" anchorCtr="0">
            <a:noAutofit/>
          </a:bodyPr>
          <a:lstStyle/>
          <a:p>
            <a:pPr marL="0" marR="0" lvl="0" indent="0" algn="l" defTabSz="933450" rtl="0" eaLnBrk="1" fontAlgn="auto" latinLnBrk="0" hangingPunct="1">
              <a:lnSpc>
                <a:spcPct val="90000"/>
              </a:lnSpc>
              <a:spcBef>
                <a:spcPct val="0"/>
              </a:spcBef>
              <a:spcAft>
                <a:spcPct val="35000"/>
              </a:spcAft>
              <a:buClrTx/>
              <a:buSzTx/>
              <a:buFontTx/>
              <a:buNone/>
              <a:tabLst/>
              <a:defRPr/>
            </a:pPr>
            <a:r>
              <a:rPr kumimoji="0" lang="en-US" sz="2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Bomi</a:t>
            </a:r>
            <a:endParaRPr kumimoji="0" lang="en-US" sz="2100" b="0" i="0" u="none" strike="noStrike" kern="1200" cap="none" spc="0" normalizeH="0" baseline="0" noProof="0" dirty="0">
              <a:ln>
                <a:noFill/>
              </a:ln>
              <a:solidFill>
                <a:srgbClr val="FFFFFF">
                  <a:hueOff val="0"/>
                  <a:satOff val="0"/>
                  <a:lumOff val="0"/>
                  <a:alphaOff val="0"/>
                </a:srgbClr>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0C3A1C2D-36DA-46FB-B5AA-31598CBB8A33}"/>
              </a:ext>
            </a:extLst>
          </p:cNvPr>
          <p:cNvSpPr/>
          <p:nvPr/>
        </p:nvSpPr>
        <p:spPr>
          <a:xfrm>
            <a:off x="1934604" y="2226984"/>
            <a:ext cx="2579784" cy="777478"/>
          </a:xfrm>
          <a:custGeom>
            <a:avLst/>
            <a:gdLst>
              <a:gd name="connsiteX0" fmla="*/ 0 w 2487929"/>
              <a:gd name="connsiteY0" fmla="*/ 0 h 777478"/>
              <a:gd name="connsiteX1" fmla="*/ 2487929 w 2487929"/>
              <a:gd name="connsiteY1" fmla="*/ 0 h 777478"/>
              <a:gd name="connsiteX2" fmla="*/ 2487929 w 2487929"/>
              <a:gd name="connsiteY2" fmla="*/ 777478 h 777478"/>
              <a:gd name="connsiteX3" fmla="*/ 0 w 2487929"/>
              <a:gd name="connsiteY3" fmla="*/ 777478 h 777478"/>
              <a:gd name="connsiteX4" fmla="*/ 0 w 2487929"/>
              <a:gd name="connsiteY4" fmla="*/ 0 h 777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7929" h="777478">
                <a:moveTo>
                  <a:pt x="0" y="0"/>
                </a:moveTo>
                <a:lnTo>
                  <a:pt x="2487929" y="0"/>
                </a:lnTo>
                <a:lnTo>
                  <a:pt x="2487929" y="777478"/>
                </a:lnTo>
                <a:lnTo>
                  <a:pt x="0" y="777478"/>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526612" tIns="80010" rIns="80010" bIns="80010" numCol="1" spcCol="1270" anchor="ctr" anchorCtr="0">
            <a:noAutofit/>
          </a:bodyPr>
          <a:lstStyle/>
          <a:p>
            <a:pPr marL="0" marR="0" lvl="0" indent="0" algn="l" defTabSz="933450" rtl="0" eaLnBrk="1" fontAlgn="auto" latinLnBrk="0" hangingPunct="1">
              <a:lnSpc>
                <a:spcPct val="90000"/>
              </a:lnSpc>
              <a:spcBef>
                <a:spcPct val="0"/>
              </a:spcBef>
              <a:spcAft>
                <a:spcPct val="35000"/>
              </a:spcAft>
              <a:buClrTx/>
              <a:buSzTx/>
              <a:buFontTx/>
              <a:buNone/>
              <a:tabLst/>
              <a:defRPr/>
            </a:pPr>
            <a:r>
              <a:rPr kumimoji="0" lang="en-US" sz="2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Grand Bassa</a:t>
            </a:r>
            <a:endParaRPr kumimoji="0" lang="en-US" sz="2100" b="0" i="0" u="none" strike="noStrike" kern="1200" cap="none" spc="0" normalizeH="0" baseline="0" noProof="0" dirty="0">
              <a:ln>
                <a:noFill/>
              </a:ln>
              <a:solidFill>
                <a:srgbClr val="FFFFFF">
                  <a:hueOff val="0"/>
                  <a:satOff val="0"/>
                  <a:lumOff val="0"/>
                  <a:alphaOff val="0"/>
                </a:srgbClr>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C2D3CA36-CF17-4AA2-AF50-37E759FB0CAC}"/>
              </a:ext>
            </a:extLst>
          </p:cNvPr>
          <p:cNvSpPr/>
          <p:nvPr/>
        </p:nvSpPr>
        <p:spPr>
          <a:xfrm>
            <a:off x="1934604" y="3205742"/>
            <a:ext cx="2579784" cy="777478"/>
          </a:xfrm>
          <a:custGeom>
            <a:avLst/>
            <a:gdLst>
              <a:gd name="connsiteX0" fmla="*/ 0 w 2487929"/>
              <a:gd name="connsiteY0" fmla="*/ 0 h 777478"/>
              <a:gd name="connsiteX1" fmla="*/ 2487929 w 2487929"/>
              <a:gd name="connsiteY1" fmla="*/ 0 h 777478"/>
              <a:gd name="connsiteX2" fmla="*/ 2487929 w 2487929"/>
              <a:gd name="connsiteY2" fmla="*/ 777478 h 777478"/>
              <a:gd name="connsiteX3" fmla="*/ 0 w 2487929"/>
              <a:gd name="connsiteY3" fmla="*/ 777478 h 777478"/>
              <a:gd name="connsiteX4" fmla="*/ 0 w 2487929"/>
              <a:gd name="connsiteY4" fmla="*/ 0 h 777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7929" h="777478">
                <a:moveTo>
                  <a:pt x="0" y="0"/>
                </a:moveTo>
                <a:lnTo>
                  <a:pt x="2487929" y="0"/>
                </a:lnTo>
                <a:lnTo>
                  <a:pt x="2487929" y="777478"/>
                </a:lnTo>
                <a:lnTo>
                  <a:pt x="0" y="777478"/>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526612" tIns="80010" rIns="80010" bIns="80010" numCol="1" spcCol="1270" anchor="ctr" anchorCtr="0">
            <a:noAutofit/>
          </a:bodyPr>
          <a:lstStyle/>
          <a:p>
            <a:pPr marL="0" marR="0" lvl="0" indent="0" algn="l" defTabSz="933450" rtl="0" eaLnBrk="1" fontAlgn="auto" latinLnBrk="0" hangingPunct="1">
              <a:lnSpc>
                <a:spcPct val="90000"/>
              </a:lnSpc>
              <a:spcBef>
                <a:spcPct val="0"/>
              </a:spcBef>
              <a:spcAft>
                <a:spcPct val="35000"/>
              </a:spcAft>
              <a:buClrTx/>
              <a:buSzTx/>
              <a:buFontTx/>
              <a:buNone/>
              <a:tabLst/>
              <a:defRPr/>
            </a:pPr>
            <a:r>
              <a:rPr kumimoji="0" lang="en-US" sz="2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Grand Kru</a:t>
            </a:r>
            <a:endParaRPr kumimoji="0" lang="en-US" sz="2100" b="0" i="0" u="none" strike="noStrike" kern="1200" cap="none" spc="0" normalizeH="0" baseline="0" noProof="0" dirty="0">
              <a:ln>
                <a:noFill/>
              </a:ln>
              <a:solidFill>
                <a:srgbClr val="FFFFFF">
                  <a:hueOff val="0"/>
                  <a:satOff val="0"/>
                  <a:lumOff val="0"/>
                  <a:alphaOff val="0"/>
                </a:srgbClr>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EF3B4173-156D-40F0-ABA3-9B9481FAC6A1}"/>
              </a:ext>
            </a:extLst>
          </p:cNvPr>
          <p:cNvSpPr/>
          <p:nvPr/>
        </p:nvSpPr>
        <p:spPr>
          <a:xfrm>
            <a:off x="1934604" y="4184501"/>
            <a:ext cx="2579784" cy="777478"/>
          </a:xfrm>
          <a:custGeom>
            <a:avLst/>
            <a:gdLst>
              <a:gd name="connsiteX0" fmla="*/ 0 w 2487929"/>
              <a:gd name="connsiteY0" fmla="*/ 0 h 777478"/>
              <a:gd name="connsiteX1" fmla="*/ 2487929 w 2487929"/>
              <a:gd name="connsiteY1" fmla="*/ 0 h 777478"/>
              <a:gd name="connsiteX2" fmla="*/ 2487929 w 2487929"/>
              <a:gd name="connsiteY2" fmla="*/ 777478 h 777478"/>
              <a:gd name="connsiteX3" fmla="*/ 0 w 2487929"/>
              <a:gd name="connsiteY3" fmla="*/ 777478 h 777478"/>
              <a:gd name="connsiteX4" fmla="*/ 0 w 2487929"/>
              <a:gd name="connsiteY4" fmla="*/ 0 h 777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7929" h="777478">
                <a:moveTo>
                  <a:pt x="0" y="0"/>
                </a:moveTo>
                <a:lnTo>
                  <a:pt x="2487929" y="0"/>
                </a:lnTo>
                <a:lnTo>
                  <a:pt x="2487929" y="777478"/>
                </a:lnTo>
                <a:lnTo>
                  <a:pt x="0" y="777478"/>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526612" tIns="80010" rIns="80010" bIns="80010" numCol="1" spcCol="1270" anchor="ctr" anchorCtr="0">
            <a:noAutofit/>
          </a:bodyPr>
          <a:lstStyle/>
          <a:p>
            <a:pPr marL="0" marR="0" lvl="0" indent="0" algn="l" defTabSz="933450" rtl="0" eaLnBrk="1" fontAlgn="auto" latinLnBrk="0" hangingPunct="1">
              <a:lnSpc>
                <a:spcPct val="90000"/>
              </a:lnSpc>
              <a:spcBef>
                <a:spcPct val="0"/>
              </a:spcBef>
              <a:spcAft>
                <a:spcPct val="35000"/>
              </a:spcAft>
              <a:buClrTx/>
              <a:buSzTx/>
              <a:buFontTx/>
              <a:buNone/>
              <a:tabLst/>
              <a:defRPr/>
            </a:pPr>
            <a:r>
              <a:rPr kumimoji="0" lang="en-US" sz="2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Maryland</a:t>
            </a:r>
          </a:p>
        </p:txBody>
      </p:sp>
      <p:sp>
        <p:nvSpPr>
          <p:cNvPr id="26" name="Rectangle 25">
            <a:extLst>
              <a:ext uri="{FF2B5EF4-FFF2-40B4-BE49-F238E27FC236}">
                <a16:creationId xmlns:a16="http://schemas.microsoft.com/office/drawing/2014/main" id="{479DAC36-BA5D-4A47-B0BB-F433D930F899}"/>
              </a:ext>
            </a:extLst>
          </p:cNvPr>
          <p:cNvSpPr/>
          <p:nvPr/>
        </p:nvSpPr>
        <p:spPr>
          <a:xfrm>
            <a:off x="1827113" y="4072198"/>
            <a:ext cx="564327" cy="816352"/>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alibri" panose="020F0502020204030204"/>
                <a:ea typeface="+mn-ea"/>
                <a:cs typeface="+mn-cs"/>
              </a:rPr>
              <a:t>4</a:t>
            </a:r>
          </a:p>
        </p:txBody>
      </p:sp>
      <p:sp>
        <p:nvSpPr>
          <p:cNvPr id="31" name="Freeform: Shape 30">
            <a:extLst>
              <a:ext uri="{FF2B5EF4-FFF2-40B4-BE49-F238E27FC236}">
                <a16:creationId xmlns:a16="http://schemas.microsoft.com/office/drawing/2014/main" id="{1D21D8FD-FFA2-4109-90B2-110CEFFD3E53}"/>
              </a:ext>
            </a:extLst>
          </p:cNvPr>
          <p:cNvSpPr/>
          <p:nvPr/>
        </p:nvSpPr>
        <p:spPr>
          <a:xfrm>
            <a:off x="1934604" y="5163259"/>
            <a:ext cx="2579784" cy="777478"/>
          </a:xfrm>
          <a:custGeom>
            <a:avLst/>
            <a:gdLst>
              <a:gd name="connsiteX0" fmla="*/ 0 w 2487929"/>
              <a:gd name="connsiteY0" fmla="*/ 0 h 777478"/>
              <a:gd name="connsiteX1" fmla="*/ 2487929 w 2487929"/>
              <a:gd name="connsiteY1" fmla="*/ 0 h 777478"/>
              <a:gd name="connsiteX2" fmla="*/ 2487929 w 2487929"/>
              <a:gd name="connsiteY2" fmla="*/ 777478 h 777478"/>
              <a:gd name="connsiteX3" fmla="*/ 0 w 2487929"/>
              <a:gd name="connsiteY3" fmla="*/ 777478 h 777478"/>
              <a:gd name="connsiteX4" fmla="*/ 0 w 2487929"/>
              <a:gd name="connsiteY4" fmla="*/ 0 h 777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7929" h="777478">
                <a:moveTo>
                  <a:pt x="0" y="0"/>
                </a:moveTo>
                <a:lnTo>
                  <a:pt x="2487929" y="0"/>
                </a:lnTo>
                <a:lnTo>
                  <a:pt x="2487929" y="777478"/>
                </a:lnTo>
                <a:lnTo>
                  <a:pt x="0" y="777478"/>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526612" tIns="80010" rIns="80010" bIns="80010" numCol="1" spcCol="1270" anchor="ctr" anchorCtr="0">
            <a:noAutofit/>
          </a:bodyPr>
          <a:lstStyle/>
          <a:p>
            <a:pPr marL="0" marR="0" lvl="0" indent="0" algn="l" defTabSz="933450" rtl="0" eaLnBrk="1" fontAlgn="auto" latinLnBrk="0" hangingPunct="1">
              <a:lnSpc>
                <a:spcPct val="90000"/>
              </a:lnSpc>
              <a:spcBef>
                <a:spcPct val="0"/>
              </a:spcBef>
              <a:spcAft>
                <a:spcPct val="35000"/>
              </a:spcAft>
              <a:buClrTx/>
              <a:buSzTx/>
              <a:buFontTx/>
              <a:buNone/>
              <a:tabLst/>
              <a:defRPr/>
            </a:pPr>
            <a:r>
              <a:rPr kumimoji="0" lang="en-US" sz="2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River Cess</a:t>
            </a:r>
          </a:p>
        </p:txBody>
      </p:sp>
      <p:sp>
        <p:nvSpPr>
          <p:cNvPr id="32" name="Rectangle 31">
            <a:extLst>
              <a:ext uri="{FF2B5EF4-FFF2-40B4-BE49-F238E27FC236}">
                <a16:creationId xmlns:a16="http://schemas.microsoft.com/office/drawing/2014/main" id="{2622F482-BAC6-44D8-9DC8-66EA1B93B2F4}"/>
              </a:ext>
            </a:extLst>
          </p:cNvPr>
          <p:cNvSpPr/>
          <p:nvPr/>
        </p:nvSpPr>
        <p:spPr>
          <a:xfrm>
            <a:off x="1827113" y="5050957"/>
            <a:ext cx="564327" cy="816352"/>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alibri" panose="020F0502020204030204"/>
                <a:ea typeface="+mn-ea"/>
                <a:cs typeface="+mn-cs"/>
              </a:rPr>
              <a:t>5</a:t>
            </a:r>
          </a:p>
        </p:txBody>
      </p:sp>
      <p:grpSp>
        <p:nvGrpSpPr>
          <p:cNvPr id="5" name="Group 4">
            <a:extLst>
              <a:ext uri="{FF2B5EF4-FFF2-40B4-BE49-F238E27FC236}">
                <a16:creationId xmlns:a16="http://schemas.microsoft.com/office/drawing/2014/main" id="{78AD3E15-7EA4-47C4-AC32-DD90F26129E2}"/>
              </a:ext>
            </a:extLst>
          </p:cNvPr>
          <p:cNvGrpSpPr/>
          <p:nvPr/>
        </p:nvGrpSpPr>
        <p:grpSpPr>
          <a:xfrm>
            <a:off x="1827113" y="1135923"/>
            <a:ext cx="8489404" cy="4804814"/>
            <a:chOff x="1827113" y="1135923"/>
            <a:chExt cx="8489404" cy="4804814"/>
          </a:xfrm>
        </p:grpSpPr>
        <p:sp>
          <p:nvSpPr>
            <p:cNvPr id="8" name="Rectangle 7">
              <a:extLst>
                <a:ext uri="{FF2B5EF4-FFF2-40B4-BE49-F238E27FC236}">
                  <a16:creationId xmlns:a16="http://schemas.microsoft.com/office/drawing/2014/main" id="{91BA9576-E07E-4148-979A-91BBBE07CFE4}"/>
                </a:ext>
              </a:extLst>
            </p:cNvPr>
            <p:cNvSpPr/>
            <p:nvPr/>
          </p:nvSpPr>
          <p:spPr>
            <a:xfrm>
              <a:off x="1827113" y="1135923"/>
              <a:ext cx="564327" cy="816352"/>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alibri" panose="020F0502020204030204"/>
                  <a:ea typeface="+mn-ea"/>
                  <a:cs typeface="+mn-cs"/>
                </a:rPr>
                <a:t>1</a:t>
              </a:r>
            </a:p>
          </p:txBody>
        </p:sp>
        <p:sp>
          <p:nvSpPr>
            <p:cNvPr id="9" name="Freeform: Shape 8">
              <a:extLst>
                <a:ext uri="{FF2B5EF4-FFF2-40B4-BE49-F238E27FC236}">
                  <a16:creationId xmlns:a16="http://schemas.microsoft.com/office/drawing/2014/main" id="{05587795-7FDE-42D5-A5D6-8E5311EDF0CA}"/>
                </a:ext>
              </a:extLst>
            </p:cNvPr>
            <p:cNvSpPr/>
            <p:nvPr/>
          </p:nvSpPr>
          <p:spPr>
            <a:xfrm>
              <a:off x="4801031" y="1248225"/>
              <a:ext cx="2579784" cy="777478"/>
            </a:xfrm>
            <a:custGeom>
              <a:avLst/>
              <a:gdLst>
                <a:gd name="connsiteX0" fmla="*/ 0 w 2487929"/>
                <a:gd name="connsiteY0" fmla="*/ 0 h 777478"/>
                <a:gd name="connsiteX1" fmla="*/ 2487929 w 2487929"/>
                <a:gd name="connsiteY1" fmla="*/ 0 h 777478"/>
                <a:gd name="connsiteX2" fmla="*/ 2487929 w 2487929"/>
                <a:gd name="connsiteY2" fmla="*/ 777478 h 777478"/>
                <a:gd name="connsiteX3" fmla="*/ 0 w 2487929"/>
                <a:gd name="connsiteY3" fmla="*/ 777478 h 777478"/>
                <a:gd name="connsiteX4" fmla="*/ 0 w 2487929"/>
                <a:gd name="connsiteY4" fmla="*/ 0 h 777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7929" h="777478">
                  <a:moveTo>
                    <a:pt x="0" y="0"/>
                  </a:moveTo>
                  <a:lnTo>
                    <a:pt x="2487929" y="0"/>
                  </a:lnTo>
                  <a:lnTo>
                    <a:pt x="2487929" y="777478"/>
                  </a:lnTo>
                  <a:lnTo>
                    <a:pt x="0" y="777478"/>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526612" tIns="80010" rIns="80010" bIns="80010" numCol="1" spcCol="1270" anchor="ctr" anchorCtr="0">
              <a:noAutofit/>
            </a:bodyPr>
            <a:lstStyle/>
            <a:p>
              <a:pPr marL="0" marR="0" lvl="0" indent="0" algn="l" defTabSz="933450" rtl="0" eaLnBrk="1" fontAlgn="auto" latinLnBrk="0" hangingPunct="1">
                <a:lnSpc>
                  <a:spcPct val="90000"/>
                </a:lnSpc>
                <a:spcBef>
                  <a:spcPct val="0"/>
                </a:spcBef>
                <a:spcAft>
                  <a:spcPct val="35000"/>
                </a:spcAft>
                <a:buClrTx/>
                <a:buSzTx/>
                <a:buFontTx/>
                <a:buNone/>
                <a:tabLst/>
                <a:defRPr/>
              </a:pPr>
              <a:r>
                <a:rPr kumimoji="0" lang="en-US" sz="2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Bong</a:t>
              </a:r>
              <a:endParaRPr kumimoji="0" lang="en-US" sz="2100" b="0" i="0" u="none" strike="noStrike" kern="1200" cap="none" spc="0" normalizeH="0" baseline="0" noProof="0" dirty="0">
                <a:ln>
                  <a:noFill/>
                </a:ln>
                <a:solidFill>
                  <a:srgbClr val="FFFFFF">
                    <a:hueOff val="0"/>
                    <a:satOff val="0"/>
                    <a:lumOff val="0"/>
                    <a:alphaOff val="0"/>
                  </a:srgbClr>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4B511D8A-6EFB-46B0-9968-70A6EB5768C0}"/>
                </a:ext>
              </a:extLst>
            </p:cNvPr>
            <p:cNvSpPr/>
            <p:nvPr/>
          </p:nvSpPr>
          <p:spPr>
            <a:xfrm>
              <a:off x="4693541" y="1135923"/>
              <a:ext cx="564327" cy="816352"/>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alibri" panose="020F0502020204030204"/>
                  <a:ea typeface="+mn-ea"/>
                  <a:cs typeface="+mn-cs"/>
                </a:rPr>
                <a:t>6</a:t>
              </a:r>
            </a:p>
          </p:txBody>
        </p:sp>
        <p:sp>
          <p:nvSpPr>
            <p:cNvPr id="11" name="Freeform: Shape 10">
              <a:extLst>
                <a:ext uri="{FF2B5EF4-FFF2-40B4-BE49-F238E27FC236}">
                  <a16:creationId xmlns:a16="http://schemas.microsoft.com/office/drawing/2014/main" id="{56F273B2-482E-4A6E-8D58-ECE286D70B14}"/>
                </a:ext>
              </a:extLst>
            </p:cNvPr>
            <p:cNvSpPr/>
            <p:nvPr/>
          </p:nvSpPr>
          <p:spPr>
            <a:xfrm>
              <a:off x="7736733" y="1248225"/>
              <a:ext cx="2579784" cy="777478"/>
            </a:xfrm>
            <a:custGeom>
              <a:avLst/>
              <a:gdLst>
                <a:gd name="connsiteX0" fmla="*/ 0 w 2487929"/>
                <a:gd name="connsiteY0" fmla="*/ 0 h 777478"/>
                <a:gd name="connsiteX1" fmla="*/ 2487929 w 2487929"/>
                <a:gd name="connsiteY1" fmla="*/ 0 h 777478"/>
                <a:gd name="connsiteX2" fmla="*/ 2487929 w 2487929"/>
                <a:gd name="connsiteY2" fmla="*/ 777478 h 777478"/>
                <a:gd name="connsiteX3" fmla="*/ 0 w 2487929"/>
                <a:gd name="connsiteY3" fmla="*/ 777478 h 777478"/>
                <a:gd name="connsiteX4" fmla="*/ 0 w 2487929"/>
                <a:gd name="connsiteY4" fmla="*/ 0 h 777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7929" h="777478">
                  <a:moveTo>
                    <a:pt x="0" y="0"/>
                  </a:moveTo>
                  <a:lnTo>
                    <a:pt x="2487929" y="0"/>
                  </a:lnTo>
                  <a:lnTo>
                    <a:pt x="2487929" y="777478"/>
                  </a:lnTo>
                  <a:lnTo>
                    <a:pt x="0" y="777478"/>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526612" tIns="80010" rIns="80010" bIns="80010" numCol="1" spcCol="1270" anchor="ctr" anchorCtr="0">
              <a:noAutofit/>
            </a:bodyPr>
            <a:lstStyle/>
            <a:p>
              <a:pPr marL="0" marR="0" lvl="0" indent="0" algn="l" defTabSz="933450" rtl="0" eaLnBrk="1" fontAlgn="auto" latinLnBrk="0" hangingPunct="1">
                <a:lnSpc>
                  <a:spcPct val="90000"/>
                </a:lnSpc>
                <a:spcBef>
                  <a:spcPct val="0"/>
                </a:spcBef>
                <a:spcAft>
                  <a:spcPct val="35000"/>
                </a:spcAft>
                <a:buClrTx/>
                <a:buSzTx/>
                <a:buFontTx/>
                <a:buNone/>
                <a:tabLst/>
                <a:defRPr/>
              </a:pPr>
              <a:r>
                <a:rPr lang="en-US" sz="2100" dirty="0">
                  <a:solidFill>
                    <a:srgbClr val="000000"/>
                  </a:solidFill>
                  <a:latin typeface="Calibri" panose="020F0502020204030204" pitchFamily="34" charset="0"/>
                </a:rPr>
                <a:t>Gbarpolu</a:t>
              </a:r>
            </a:p>
          </p:txBody>
        </p:sp>
        <p:sp>
          <p:nvSpPr>
            <p:cNvPr id="12" name="Rectangle 11">
              <a:extLst>
                <a:ext uri="{FF2B5EF4-FFF2-40B4-BE49-F238E27FC236}">
                  <a16:creationId xmlns:a16="http://schemas.microsoft.com/office/drawing/2014/main" id="{F733B172-4E87-4AB5-AA4B-91CDE0B1F631}"/>
                </a:ext>
              </a:extLst>
            </p:cNvPr>
            <p:cNvSpPr/>
            <p:nvPr/>
          </p:nvSpPr>
          <p:spPr>
            <a:xfrm>
              <a:off x="7559967" y="1135923"/>
              <a:ext cx="648359" cy="816352"/>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alibri" panose="020F0502020204030204"/>
                  <a:ea typeface="+mn-ea"/>
                  <a:cs typeface="+mn-cs"/>
                </a:rPr>
                <a:t>11</a:t>
              </a:r>
            </a:p>
          </p:txBody>
        </p:sp>
        <p:sp>
          <p:nvSpPr>
            <p:cNvPr id="14" name="Rectangle 13">
              <a:extLst>
                <a:ext uri="{FF2B5EF4-FFF2-40B4-BE49-F238E27FC236}">
                  <a16:creationId xmlns:a16="http://schemas.microsoft.com/office/drawing/2014/main" id="{43F4F565-A326-4769-B0E1-42D87CB9341E}"/>
                </a:ext>
              </a:extLst>
            </p:cNvPr>
            <p:cNvSpPr/>
            <p:nvPr/>
          </p:nvSpPr>
          <p:spPr>
            <a:xfrm>
              <a:off x="1827113" y="2114681"/>
              <a:ext cx="564327" cy="816352"/>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alibri" panose="020F0502020204030204"/>
                  <a:ea typeface="+mn-ea"/>
                  <a:cs typeface="+mn-cs"/>
                </a:rPr>
                <a:t>2</a:t>
              </a:r>
            </a:p>
          </p:txBody>
        </p:sp>
        <p:sp>
          <p:nvSpPr>
            <p:cNvPr id="15" name="Freeform: Shape 14">
              <a:extLst>
                <a:ext uri="{FF2B5EF4-FFF2-40B4-BE49-F238E27FC236}">
                  <a16:creationId xmlns:a16="http://schemas.microsoft.com/office/drawing/2014/main" id="{E1282FD2-56B9-4A2F-B0F4-A25BF103ED78}"/>
                </a:ext>
              </a:extLst>
            </p:cNvPr>
            <p:cNvSpPr/>
            <p:nvPr/>
          </p:nvSpPr>
          <p:spPr>
            <a:xfrm>
              <a:off x="4801031" y="2226984"/>
              <a:ext cx="2579784" cy="777478"/>
            </a:xfrm>
            <a:custGeom>
              <a:avLst/>
              <a:gdLst>
                <a:gd name="connsiteX0" fmla="*/ 0 w 2487929"/>
                <a:gd name="connsiteY0" fmla="*/ 0 h 777478"/>
                <a:gd name="connsiteX1" fmla="*/ 2487929 w 2487929"/>
                <a:gd name="connsiteY1" fmla="*/ 0 h 777478"/>
                <a:gd name="connsiteX2" fmla="*/ 2487929 w 2487929"/>
                <a:gd name="connsiteY2" fmla="*/ 777478 h 777478"/>
                <a:gd name="connsiteX3" fmla="*/ 0 w 2487929"/>
                <a:gd name="connsiteY3" fmla="*/ 777478 h 777478"/>
                <a:gd name="connsiteX4" fmla="*/ 0 w 2487929"/>
                <a:gd name="connsiteY4" fmla="*/ 0 h 777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7929" h="777478">
                  <a:moveTo>
                    <a:pt x="0" y="0"/>
                  </a:moveTo>
                  <a:lnTo>
                    <a:pt x="2487929" y="0"/>
                  </a:lnTo>
                  <a:lnTo>
                    <a:pt x="2487929" y="777478"/>
                  </a:lnTo>
                  <a:lnTo>
                    <a:pt x="0" y="777478"/>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526612" tIns="80010" rIns="80010" bIns="80010" numCol="1" spcCol="1270" anchor="ctr" anchorCtr="0">
              <a:noAutofit/>
            </a:bodyPr>
            <a:lstStyle/>
            <a:p>
              <a:pPr marL="0" marR="0" lvl="0" indent="0" algn="l" defTabSz="933450" rtl="0" eaLnBrk="1" fontAlgn="auto" latinLnBrk="0" hangingPunct="1">
                <a:lnSpc>
                  <a:spcPct val="90000"/>
                </a:lnSpc>
                <a:spcBef>
                  <a:spcPct val="0"/>
                </a:spcBef>
                <a:spcAft>
                  <a:spcPct val="35000"/>
                </a:spcAft>
                <a:buClrTx/>
                <a:buSzTx/>
                <a:buFontTx/>
                <a:buNone/>
                <a:tabLst/>
                <a:defRPr/>
              </a:pPr>
              <a:r>
                <a:rPr kumimoji="0" lang="en-US" sz="2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Grand Cape Mount</a:t>
              </a:r>
              <a:endParaRPr kumimoji="0" lang="en-US" sz="2100" b="0" i="0" u="none" strike="noStrike" kern="1200" cap="none" spc="0" normalizeH="0" baseline="0" noProof="0" dirty="0">
                <a:ln>
                  <a:noFill/>
                </a:ln>
                <a:solidFill>
                  <a:srgbClr val="FFFFFF">
                    <a:hueOff val="0"/>
                    <a:satOff val="0"/>
                    <a:lumOff val="0"/>
                    <a:alphaOff val="0"/>
                  </a:srgbClr>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9FB249B7-2179-4F97-B3DC-4BAB8DD98D30}"/>
                </a:ext>
              </a:extLst>
            </p:cNvPr>
            <p:cNvSpPr/>
            <p:nvPr/>
          </p:nvSpPr>
          <p:spPr>
            <a:xfrm>
              <a:off x="4693541" y="2114681"/>
              <a:ext cx="564327" cy="816352"/>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alibri" panose="020F0502020204030204"/>
                  <a:ea typeface="+mn-ea"/>
                  <a:cs typeface="+mn-cs"/>
                </a:rPr>
                <a:t>7</a:t>
              </a:r>
            </a:p>
          </p:txBody>
        </p:sp>
        <p:sp>
          <p:nvSpPr>
            <p:cNvPr id="17" name="Freeform: Shape 16">
              <a:extLst>
                <a:ext uri="{FF2B5EF4-FFF2-40B4-BE49-F238E27FC236}">
                  <a16:creationId xmlns:a16="http://schemas.microsoft.com/office/drawing/2014/main" id="{70F42B03-7E75-4B58-91C8-2FC342C966A6}"/>
                </a:ext>
              </a:extLst>
            </p:cNvPr>
            <p:cNvSpPr/>
            <p:nvPr/>
          </p:nvSpPr>
          <p:spPr>
            <a:xfrm>
              <a:off x="7736733" y="2226984"/>
              <a:ext cx="2579784" cy="777478"/>
            </a:xfrm>
            <a:custGeom>
              <a:avLst/>
              <a:gdLst>
                <a:gd name="connsiteX0" fmla="*/ 0 w 2487929"/>
                <a:gd name="connsiteY0" fmla="*/ 0 h 777478"/>
                <a:gd name="connsiteX1" fmla="*/ 2487929 w 2487929"/>
                <a:gd name="connsiteY1" fmla="*/ 0 h 777478"/>
                <a:gd name="connsiteX2" fmla="*/ 2487929 w 2487929"/>
                <a:gd name="connsiteY2" fmla="*/ 777478 h 777478"/>
                <a:gd name="connsiteX3" fmla="*/ 0 w 2487929"/>
                <a:gd name="connsiteY3" fmla="*/ 777478 h 777478"/>
                <a:gd name="connsiteX4" fmla="*/ 0 w 2487929"/>
                <a:gd name="connsiteY4" fmla="*/ 0 h 777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7929" h="777478">
                  <a:moveTo>
                    <a:pt x="0" y="0"/>
                  </a:moveTo>
                  <a:lnTo>
                    <a:pt x="2487929" y="0"/>
                  </a:lnTo>
                  <a:lnTo>
                    <a:pt x="2487929" y="777478"/>
                  </a:lnTo>
                  <a:lnTo>
                    <a:pt x="0" y="777478"/>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526612" tIns="80010" rIns="80010" bIns="80010" numCol="1" spcCol="1270" anchor="ctr" anchorCtr="0">
              <a:noAutofit/>
            </a:bodyPr>
            <a:lstStyle/>
            <a:p>
              <a:pPr marL="0" marR="0" lvl="0" indent="0" algn="l" defTabSz="933450" rtl="0" eaLnBrk="1" fontAlgn="auto" latinLnBrk="0" hangingPunct="1">
                <a:lnSpc>
                  <a:spcPct val="90000"/>
                </a:lnSpc>
                <a:spcBef>
                  <a:spcPct val="0"/>
                </a:spcBef>
                <a:spcAft>
                  <a:spcPct val="35000"/>
                </a:spcAft>
                <a:buClrTx/>
                <a:buSzTx/>
                <a:buFontTx/>
                <a:buNone/>
                <a:tabLst/>
                <a:defRPr/>
              </a:pPr>
              <a:r>
                <a:rPr kumimoji="0" lang="en-US" sz="2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Grand Gedeh</a:t>
              </a:r>
              <a:endParaRPr kumimoji="0" lang="en-US" sz="2100" b="0" i="0" u="none" strike="noStrike" kern="1200" cap="none" spc="0" normalizeH="0" baseline="0" noProof="0" dirty="0">
                <a:ln>
                  <a:noFill/>
                </a:ln>
                <a:solidFill>
                  <a:srgbClr val="FFFFFF">
                    <a:hueOff val="0"/>
                    <a:satOff val="0"/>
                    <a:lumOff val="0"/>
                    <a:alphaOff val="0"/>
                  </a:srgbClr>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E88A603A-A9C9-4866-8CA8-5338896AB5BC}"/>
                </a:ext>
              </a:extLst>
            </p:cNvPr>
            <p:cNvSpPr/>
            <p:nvPr/>
          </p:nvSpPr>
          <p:spPr>
            <a:xfrm>
              <a:off x="7559966" y="2114681"/>
              <a:ext cx="648360" cy="816352"/>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alibri" panose="020F0502020204030204"/>
                  <a:ea typeface="+mn-ea"/>
                  <a:cs typeface="+mn-cs"/>
                </a:rPr>
                <a:t>12</a:t>
              </a:r>
            </a:p>
          </p:txBody>
        </p:sp>
        <p:sp>
          <p:nvSpPr>
            <p:cNvPr id="20" name="Rectangle 19">
              <a:extLst>
                <a:ext uri="{FF2B5EF4-FFF2-40B4-BE49-F238E27FC236}">
                  <a16:creationId xmlns:a16="http://schemas.microsoft.com/office/drawing/2014/main" id="{43879814-03CC-4EF0-9792-E0E2D9D11DB7}"/>
                </a:ext>
              </a:extLst>
            </p:cNvPr>
            <p:cNvSpPr/>
            <p:nvPr/>
          </p:nvSpPr>
          <p:spPr>
            <a:xfrm>
              <a:off x="1827113" y="3093440"/>
              <a:ext cx="564327" cy="816352"/>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alibri" panose="020F0502020204030204"/>
                  <a:ea typeface="+mn-ea"/>
                  <a:cs typeface="+mn-cs"/>
                </a:rPr>
                <a:t>3</a:t>
              </a:r>
            </a:p>
          </p:txBody>
        </p:sp>
        <p:sp>
          <p:nvSpPr>
            <p:cNvPr id="21" name="Freeform: Shape 20">
              <a:extLst>
                <a:ext uri="{FF2B5EF4-FFF2-40B4-BE49-F238E27FC236}">
                  <a16:creationId xmlns:a16="http://schemas.microsoft.com/office/drawing/2014/main" id="{2EB1AD2C-6F84-42F3-A174-578E4D384BD2}"/>
                </a:ext>
              </a:extLst>
            </p:cNvPr>
            <p:cNvSpPr/>
            <p:nvPr/>
          </p:nvSpPr>
          <p:spPr>
            <a:xfrm>
              <a:off x="4801031" y="3205742"/>
              <a:ext cx="2579784" cy="777478"/>
            </a:xfrm>
            <a:custGeom>
              <a:avLst/>
              <a:gdLst>
                <a:gd name="connsiteX0" fmla="*/ 0 w 2487929"/>
                <a:gd name="connsiteY0" fmla="*/ 0 h 777478"/>
                <a:gd name="connsiteX1" fmla="*/ 2487929 w 2487929"/>
                <a:gd name="connsiteY1" fmla="*/ 0 h 777478"/>
                <a:gd name="connsiteX2" fmla="*/ 2487929 w 2487929"/>
                <a:gd name="connsiteY2" fmla="*/ 777478 h 777478"/>
                <a:gd name="connsiteX3" fmla="*/ 0 w 2487929"/>
                <a:gd name="connsiteY3" fmla="*/ 777478 h 777478"/>
                <a:gd name="connsiteX4" fmla="*/ 0 w 2487929"/>
                <a:gd name="connsiteY4" fmla="*/ 0 h 777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7929" h="777478">
                  <a:moveTo>
                    <a:pt x="0" y="0"/>
                  </a:moveTo>
                  <a:lnTo>
                    <a:pt x="2487929" y="0"/>
                  </a:lnTo>
                  <a:lnTo>
                    <a:pt x="2487929" y="777478"/>
                  </a:lnTo>
                  <a:lnTo>
                    <a:pt x="0" y="777478"/>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526612" tIns="80010" rIns="80010" bIns="80010" numCol="1" spcCol="1270" anchor="ctr" anchorCtr="0">
              <a:noAutofit/>
            </a:bodyPr>
            <a:lstStyle/>
            <a:p>
              <a:pPr marL="0" marR="0" lvl="0" indent="0" algn="l" defTabSz="933450" rtl="0" eaLnBrk="1" fontAlgn="auto" latinLnBrk="0" hangingPunct="1">
                <a:lnSpc>
                  <a:spcPct val="90000"/>
                </a:lnSpc>
                <a:spcBef>
                  <a:spcPct val="0"/>
                </a:spcBef>
                <a:spcAft>
                  <a:spcPct val="35000"/>
                </a:spcAft>
                <a:buClrTx/>
                <a:buSzTx/>
                <a:buFontTx/>
                <a:buNone/>
                <a:tabLst/>
                <a:defRPr/>
              </a:pPr>
              <a:r>
                <a:rPr kumimoji="0" lang="en-US" sz="2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Lofa</a:t>
              </a:r>
              <a:endParaRPr kumimoji="0" lang="en-US" sz="2100" b="0" i="0" u="none" strike="noStrike" kern="1200" cap="none" spc="0" normalizeH="0" baseline="0" noProof="0" dirty="0">
                <a:ln>
                  <a:noFill/>
                </a:ln>
                <a:solidFill>
                  <a:srgbClr val="FFFFFF">
                    <a:hueOff val="0"/>
                    <a:satOff val="0"/>
                    <a:lumOff val="0"/>
                    <a:alphaOff val="0"/>
                  </a:srgbClr>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6BF4AC60-29D0-4DAE-AD4F-07D54B49DF11}"/>
                </a:ext>
              </a:extLst>
            </p:cNvPr>
            <p:cNvSpPr/>
            <p:nvPr/>
          </p:nvSpPr>
          <p:spPr>
            <a:xfrm>
              <a:off x="4693541" y="3093440"/>
              <a:ext cx="564327" cy="816352"/>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alibri" panose="020F0502020204030204"/>
                  <a:ea typeface="+mn-ea"/>
                  <a:cs typeface="+mn-cs"/>
                </a:rPr>
                <a:t>8</a:t>
              </a:r>
            </a:p>
          </p:txBody>
        </p:sp>
        <p:sp>
          <p:nvSpPr>
            <p:cNvPr id="23" name="Freeform: Shape 22">
              <a:extLst>
                <a:ext uri="{FF2B5EF4-FFF2-40B4-BE49-F238E27FC236}">
                  <a16:creationId xmlns:a16="http://schemas.microsoft.com/office/drawing/2014/main" id="{ACF53530-4144-47DB-8DE4-51C21AC4CAAD}"/>
                </a:ext>
              </a:extLst>
            </p:cNvPr>
            <p:cNvSpPr/>
            <p:nvPr/>
          </p:nvSpPr>
          <p:spPr>
            <a:xfrm>
              <a:off x="7736733" y="3205742"/>
              <a:ext cx="2579784" cy="777478"/>
            </a:xfrm>
            <a:custGeom>
              <a:avLst/>
              <a:gdLst>
                <a:gd name="connsiteX0" fmla="*/ 0 w 2487929"/>
                <a:gd name="connsiteY0" fmla="*/ 0 h 777478"/>
                <a:gd name="connsiteX1" fmla="*/ 2487929 w 2487929"/>
                <a:gd name="connsiteY1" fmla="*/ 0 h 777478"/>
                <a:gd name="connsiteX2" fmla="*/ 2487929 w 2487929"/>
                <a:gd name="connsiteY2" fmla="*/ 777478 h 777478"/>
                <a:gd name="connsiteX3" fmla="*/ 0 w 2487929"/>
                <a:gd name="connsiteY3" fmla="*/ 777478 h 777478"/>
                <a:gd name="connsiteX4" fmla="*/ 0 w 2487929"/>
                <a:gd name="connsiteY4" fmla="*/ 0 h 777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7929" h="777478">
                  <a:moveTo>
                    <a:pt x="0" y="0"/>
                  </a:moveTo>
                  <a:lnTo>
                    <a:pt x="2487929" y="0"/>
                  </a:lnTo>
                  <a:lnTo>
                    <a:pt x="2487929" y="777478"/>
                  </a:lnTo>
                  <a:lnTo>
                    <a:pt x="0" y="777478"/>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526612" tIns="80010" rIns="80010" bIns="80010" numCol="1" spcCol="1270" anchor="ctr" anchorCtr="0">
              <a:noAutofit/>
            </a:bodyPr>
            <a:lstStyle/>
            <a:p>
              <a:pPr marL="0" marR="0" lvl="0" indent="0" algn="l" defTabSz="933450" rtl="0" eaLnBrk="1" fontAlgn="auto" latinLnBrk="0" hangingPunct="1">
                <a:lnSpc>
                  <a:spcPct val="90000"/>
                </a:lnSpc>
                <a:spcBef>
                  <a:spcPct val="0"/>
                </a:spcBef>
                <a:spcAft>
                  <a:spcPct val="35000"/>
                </a:spcAft>
                <a:buClrTx/>
                <a:buSzTx/>
                <a:buFontTx/>
                <a:buNone/>
                <a:tabLst/>
                <a:defRPr/>
              </a:pPr>
              <a:r>
                <a:rPr kumimoji="0" lang="en-US" sz="2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Margibi</a:t>
              </a:r>
            </a:p>
          </p:txBody>
        </p:sp>
        <p:sp>
          <p:nvSpPr>
            <p:cNvPr id="24" name="Rectangle 23">
              <a:extLst>
                <a:ext uri="{FF2B5EF4-FFF2-40B4-BE49-F238E27FC236}">
                  <a16:creationId xmlns:a16="http://schemas.microsoft.com/office/drawing/2014/main" id="{EB39845D-2DD4-4B14-9CE3-96BC79CF3B5D}"/>
                </a:ext>
              </a:extLst>
            </p:cNvPr>
            <p:cNvSpPr/>
            <p:nvPr/>
          </p:nvSpPr>
          <p:spPr>
            <a:xfrm>
              <a:off x="7559967" y="3093440"/>
              <a:ext cx="648359" cy="816352"/>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alibri" panose="020F0502020204030204"/>
                  <a:ea typeface="+mn-ea"/>
                  <a:cs typeface="+mn-cs"/>
                </a:rPr>
                <a:t>13</a:t>
              </a:r>
            </a:p>
          </p:txBody>
        </p:sp>
        <p:sp>
          <p:nvSpPr>
            <p:cNvPr id="27" name="Freeform: Shape 26">
              <a:extLst>
                <a:ext uri="{FF2B5EF4-FFF2-40B4-BE49-F238E27FC236}">
                  <a16:creationId xmlns:a16="http://schemas.microsoft.com/office/drawing/2014/main" id="{94EDDB64-CE74-4FA9-99F3-D96BAE0934A8}"/>
                </a:ext>
              </a:extLst>
            </p:cNvPr>
            <p:cNvSpPr/>
            <p:nvPr/>
          </p:nvSpPr>
          <p:spPr>
            <a:xfrm>
              <a:off x="4801031" y="4184501"/>
              <a:ext cx="2579784" cy="777478"/>
            </a:xfrm>
            <a:custGeom>
              <a:avLst/>
              <a:gdLst>
                <a:gd name="connsiteX0" fmla="*/ 0 w 2487929"/>
                <a:gd name="connsiteY0" fmla="*/ 0 h 777478"/>
                <a:gd name="connsiteX1" fmla="*/ 2487929 w 2487929"/>
                <a:gd name="connsiteY1" fmla="*/ 0 h 777478"/>
                <a:gd name="connsiteX2" fmla="*/ 2487929 w 2487929"/>
                <a:gd name="connsiteY2" fmla="*/ 777478 h 777478"/>
                <a:gd name="connsiteX3" fmla="*/ 0 w 2487929"/>
                <a:gd name="connsiteY3" fmla="*/ 777478 h 777478"/>
                <a:gd name="connsiteX4" fmla="*/ 0 w 2487929"/>
                <a:gd name="connsiteY4" fmla="*/ 0 h 777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7929" h="777478">
                  <a:moveTo>
                    <a:pt x="0" y="0"/>
                  </a:moveTo>
                  <a:lnTo>
                    <a:pt x="2487929" y="0"/>
                  </a:lnTo>
                  <a:lnTo>
                    <a:pt x="2487929" y="777478"/>
                  </a:lnTo>
                  <a:lnTo>
                    <a:pt x="0" y="777478"/>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526612" tIns="80010" rIns="80010" bIns="80010" numCol="1" spcCol="1270" anchor="ctr" anchorCtr="0">
              <a:noAutofit/>
            </a:bodyPr>
            <a:lstStyle/>
            <a:p>
              <a:pPr marL="0" marR="0" lvl="0" indent="0" algn="l" defTabSz="933450" rtl="0" eaLnBrk="1" fontAlgn="auto" latinLnBrk="0" hangingPunct="1">
                <a:lnSpc>
                  <a:spcPct val="90000"/>
                </a:lnSpc>
                <a:spcBef>
                  <a:spcPct val="0"/>
                </a:spcBef>
                <a:spcAft>
                  <a:spcPct val="35000"/>
                </a:spcAft>
                <a:buClrTx/>
                <a:buSzTx/>
                <a:buFontTx/>
                <a:buNone/>
                <a:tabLst/>
                <a:defRPr/>
              </a:pPr>
              <a:r>
                <a:rPr kumimoji="0" lang="en-US" sz="2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Montserrado</a:t>
              </a:r>
            </a:p>
          </p:txBody>
        </p:sp>
        <p:sp>
          <p:nvSpPr>
            <p:cNvPr id="28" name="Rectangle 27">
              <a:extLst>
                <a:ext uri="{FF2B5EF4-FFF2-40B4-BE49-F238E27FC236}">
                  <a16:creationId xmlns:a16="http://schemas.microsoft.com/office/drawing/2014/main" id="{F13B8EC1-1EAD-4F3F-90F9-B363370F6E6A}"/>
                </a:ext>
              </a:extLst>
            </p:cNvPr>
            <p:cNvSpPr/>
            <p:nvPr/>
          </p:nvSpPr>
          <p:spPr>
            <a:xfrm>
              <a:off x="4693541" y="4072198"/>
              <a:ext cx="564327" cy="816352"/>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alibri" panose="020F0502020204030204"/>
                  <a:ea typeface="+mn-ea"/>
                  <a:cs typeface="+mn-cs"/>
                </a:rPr>
                <a:t>9</a:t>
              </a:r>
            </a:p>
          </p:txBody>
        </p:sp>
        <p:sp>
          <p:nvSpPr>
            <p:cNvPr id="29" name="Freeform: Shape 28">
              <a:extLst>
                <a:ext uri="{FF2B5EF4-FFF2-40B4-BE49-F238E27FC236}">
                  <a16:creationId xmlns:a16="http://schemas.microsoft.com/office/drawing/2014/main" id="{3C959337-24F2-4E25-B31E-9E2C176C426B}"/>
                </a:ext>
              </a:extLst>
            </p:cNvPr>
            <p:cNvSpPr/>
            <p:nvPr/>
          </p:nvSpPr>
          <p:spPr>
            <a:xfrm>
              <a:off x="7736733" y="4184501"/>
              <a:ext cx="2579784" cy="777478"/>
            </a:xfrm>
            <a:custGeom>
              <a:avLst/>
              <a:gdLst>
                <a:gd name="connsiteX0" fmla="*/ 0 w 2487929"/>
                <a:gd name="connsiteY0" fmla="*/ 0 h 777478"/>
                <a:gd name="connsiteX1" fmla="*/ 2487929 w 2487929"/>
                <a:gd name="connsiteY1" fmla="*/ 0 h 777478"/>
                <a:gd name="connsiteX2" fmla="*/ 2487929 w 2487929"/>
                <a:gd name="connsiteY2" fmla="*/ 777478 h 777478"/>
                <a:gd name="connsiteX3" fmla="*/ 0 w 2487929"/>
                <a:gd name="connsiteY3" fmla="*/ 777478 h 777478"/>
                <a:gd name="connsiteX4" fmla="*/ 0 w 2487929"/>
                <a:gd name="connsiteY4" fmla="*/ 0 h 777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7929" h="777478">
                  <a:moveTo>
                    <a:pt x="0" y="0"/>
                  </a:moveTo>
                  <a:lnTo>
                    <a:pt x="2487929" y="0"/>
                  </a:lnTo>
                  <a:lnTo>
                    <a:pt x="2487929" y="777478"/>
                  </a:lnTo>
                  <a:lnTo>
                    <a:pt x="0" y="777478"/>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526612" tIns="80010" rIns="80010" bIns="80010" numCol="1" spcCol="1270" anchor="ctr" anchorCtr="0">
              <a:noAutofit/>
            </a:bodyPr>
            <a:lstStyle/>
            <a:p>
              <a:pPr marL="0" marR="0" lvl="0" indent="0" algn="l" defTabSz="933450" rtl="0" eaLnBrk="1" fontAlgn="auto" latinLnBrk="0" hangingPunct="1">
                <a:lnSpc>
                  <a:spcPct val="90000"/>
                </a:lnSpc>
                <a:spcBef>
                  <a:spcPct val="0"/>
                </a:spcBef>
                <a:spcAft>
                  <a:spcPct val="35000"/>
                </a:spcAft>
                <a:buClrTx/>
                <a:buSzTx/>
                <a:buFontTx/>
                <a:buNone/>
                <a:tabLst/>
                <a:defRPr/>
              </a:pPr>
              <a:r>
                <a:rPr kumimoji="0" lang="en-US" sz="2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Nimba</a:t>
              </a:r>
            </a:p>
          </p:txBody>
        </p:sp>
        <p:sp>
          <p:nvSpPr>
            <p:cNvPr id="30" name="Rectangle 29">
              <a:extLst>
                <a:ext uri="{FF2B5EF4-FFF2-40B4-BE49-F238E27FC236}">
                  <a16:creationId xmlns:a16="http://schemas.microsoft.com/office/drawing/2014/main" id="{88CA93AE-33FE-4983-837B-96C07A2CC458}"/>
                </a:ext>
              </a:extLst>
            </p:cNvPr>
            <p:cNvSpPr/>
            <p:nvPr/>
          </p:nvSpPr>
          <p:spPr>
            <a:xfrm>
              <a:off x="7559967" y="4072198"/>
              <a:ext cx="648359" cy="816352"/>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alibri" panose="020F0502020204030204"/>
                  <a:ea typeface="+mn-ea"/>
                  <a:cs typeface="+mn-cs"/>
                </a:rPr>
                <a:t>14</a:t>
              </a:r>
            </a:p>
          </p:txBody>
        </p:sp>
        <p:sp>
          <p:nvSpPr>
            <p:cNvPr id="33" name="Freeform: Shape 32">
              <a:extLst>
                <a:ext uri="{FF2B5EF4-FFF2-40B4-BE49-F238E27FC236}">
                  <a16:creationId xmlns:a16="http://schemas.microsoft.com/office/drawing/2014/main" id="{A19C3122-F2CE-4303-9943-434219EFEC54}"/>
                </a:ext>
              </a:extLst>
            </p:cNvPr>
            <p:cNvSpPr/>
            <p:nvPr/>
          </p:nvSpPr>
          <p:spPr>
            <a:xfrm>
              <a:off x="4801031" y="5163259"/>
              <a:ext cx="2579784" cy="777478"/>
            </a:xfrm>
            <a:custGeom>
              <a:avLst/>
              <a:gdLst>
                <a:gd name="connsiteX0" fmla="*/ 0 w 2487929"/>
                <a:gd name="connsiteY0" fmla="*/ 0 h 777478"/>
                <a:gd name="connsiteX1" fmla="*/ 2487929 w 2487929"/>
                <a:gd name="connsiteY1" fmla="*/ 0 h 777478"/>
                <a:gd name="connsiteX2" fmla="*/ 2487929 w 2487929"/>
                <a:gd name="connsiteY2" fmla="*/ 777478 h 777478"/>
                <a:gd name="connsiteX3" fmla="*/ 0 w 2487929"/>
                <a:gd name="connsiteY3" fmla="*/ 777478 h 777478"/>
                <a:gd name="connsiteX4" fmla="*/ 0 w 2487929"/>
                <a:gd name="connsiteY4" fmla="*/ 0 h 777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7929" h="777478">
                  <a:moveTo>
                    <a:pt x="0" y="0"/>
                  </a:moveTo>
                  <a:lnTo>
                    <a:pt x="2487929" y="0"/>
                  </a:lnTo>
                  <a:lnTo>
                    <a:pt x="2487929" y="777478"/>
                  </a:lnTo>
                  <a:lnTo>
                    <a:pt x="0" y="777478"/>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526612" tIns="80010" rIns="80010" bIns="80010" numCol="1" spcCol="1270" anchor="ctr" anchorCtr="0">
              <a:noAutofit/>
            </a:bodyPr>
            <a:lstStyle/>
            <a:p>
              <a:pPr marL="0" marR="0" lvl="0" indent="0" algn="l" defTabSz="933450" rtl="0" eaLnBrk="1" fontAlgn="auto" latinLnBrk="0" hangingPunct="1">
                <a:lnSpc>
                  <a:spcPct val="90000"/>
                </a:lnSpc>
                <a:spcBef>
                  <a:spcPct val="0"/>
                </a:spcBef>
                <a:spcAft>
                  <a:spcPct val="35000"/>
                </a:spcAft>
                <a:buClrTx/>
                <a:buSzTx/>
                <a:buFontTx/>
                <a:buNone/>
                <a:tabLst/>
                <a:defRPr/>
              </a:pPr>
              <a:r>
                <a:rPr kumimoji="0" lang="en-US" sz="2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River Gee</a:t>
              </a:r>
            </a:p>
          </p:txBody>
        </p:sp>
        <p:sp>
          <p:nvSpPr>
            <p:cNvPr id="34" name="Rectangle 33">
              <a:extLst>
                <a:ext uri="{FF2B5EF4-FFF2-40B4-BE49-F238E27FC236}">
                  <a16:creationId xmlns:a16="http://schemas.microsoft.com/office/drawing/2014/main" id="{397972AA-A380-42D1-97A9-29429FCE73BD}"/>
                </a:ext>
              </a:extLst>
            </p:cNvPr>
            <p:cNvSpPr/>
            <p:nvPr/>
          </p:nvSpPr>
          <p:spPr>
            <a:xfrm>
              <a:off x="4693541" y="5050957"/>
              <a:ext cx="649695" cy="816352"/>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alibri" panose="020F0502020204030204"/>
                  <a:ea typeface="+mn-ea"/>
                  <a:cs typeface="+mn-cs"/>
                </a:rPr>
                <a:t>10</a:t>
              </a:r>
            </a:p>
          </p:txBody>
        </p:sp>
        <p:sp>
          <p:nvSpPr>
            <p:cNvPr id="35" name="Freeform: Shape 34">
              <a:extLst>
                <a:ext uri="{FF2B5EF4-FFF2-40B4-BE49-F238E27FC236}">
                  <a16:creationId xmlns:a16="http://schemas.microsoft.com/office/drawing/2014/main" id="{93CF7A90-643E-4F1A-A4A4-3094F1097A63}"/>
                </a:ext>
              </a:extLst>
            </p:cNvPr>
            <p:cNvSpPr/>
            <p:nvPr/>
          </p:nvSpPr>
          <p:spPr>
            <a:xfrm>
              <a:off x="7736733" y="5163259"/>
              <a:ext cx="2579784" cy="777478"/>
            </a:xfrm>
            <a:custGeom>
              <a:avLst/>
              <a:gdLst>
                <a:gd name="connsiteX0" fmla="*/ 0 w 2487929"/>
                <a:gd name="connsiteY0" fmla="*/ 0 h 777478"/>
                <a:gd name="connsiteX1" fmla="*/ 2487929 w 2487929"/>
                <a:gd name="connsiteY1" fmla="*/ 0 h 777478"/>
                <a:gd name="connsiteX2" fmla="*/ 2487929 w 2487929"/>
                <a:gd name="connsiteY2" fmla="*/ 777478 h 777478"/>
                <a:gd name="connsiteX3" fmla="*/ 0 w 2487929"/>
                <a:gd name="connsiteY3" fmla="*/ 777478 h 777478"/>
                <a:gd name="connsiteX4" fmla="*/ 0 w 2487929"/>
                <a:gd name="connsiteY4" fmla="*/ 0 h 777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7929" h="777478">
                  <a:moveTo>
                    <a:pt x="0" y="0"/>
                  </a:moveTo>
                  <a:lnTo>
                    <a:pt x="2487929" y="0"/>
                  </a:lnTo>
                  <a:lnTo>
                    <a:pt x="2487929" y="777478"/>
                  </a:lnTo>
                  <a:lnTo>
                    <a:pt x="0" y="777478"/>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526612" tIns="80010" rIns="80010" bIns="80010" numCol="1" spcCol="1270" anchor="ctr" anchorCtr="0">
              <a:noAutofit/>
            </a:bodyPr>
            <a:lstStyle/>
            <a:p>
              <a:pPr marL="0" marR="0" lvl="0" indent="0" algn="l" defTabSz="933450" rtl="0" eaLnBrk="1" fontAlgn="auto" latinLnBrk="0" hangingPunct="1">
                <a:lnSpc>
                  <a:spcPct val="90000"/>
                </a:lnSpc>
                <a:spcBef>
                  <a:spcPct val="0"/>
                </a:spcBef>
                <a:spcAft>
                  <a:spcPct val="35000"/>
                </a:spcAft>
                <a:buClrTx/>
                <a:buSzTx/>
                <a:buFontTx/>
                <a:buNone/>
                <a:tabLst/>
                <a:defRPr/>
              </a:pPr>
              <a:r>
                <a:rPr kumimoji="0" lang="en-US" sz="2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Sinoe</a:t>
              </a:r>
            </a:p>
          </p:txBody>
        </p:sp>
        <p:sp>
          <p:nvSpPr>
            <p:cNvPr id="36" name="Rectangle 35">
              <a:extLst>
                <a:ext uri="{FF2B5EF4-FFF2-40B4-BE49-F238E27FC236}">
                  <a16:creationId xmlns:a16="http://schemas.microsoft.com/office/drawing/2014/main" id="{9C5AE6BF-1AA1-4F8A-9C83-FCB8D39B574C}"/>
                </a:ext>
              </a:extLst>
            </p:cNvPr>
            <p:cNvSpPr/>
            <p:nvPr/>
          </p:nvSpPr>
          <p:spPr>
            <a:xfrm>
              <a:off x="7559966" y="5050957"/>
              <a:ext cx="648358" cy="816352"/>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alibri" panose="020F0502020204030204"/>
                  <a:ea typeface="+mn-ea"/>
                  <a:cs typeface="+mn-cs"/>
                </a:rPr>
                <a:t>15</a:t>
              </a:r>
            </a:p>
          </p:txBody>
        </p:sp>
      </p:grpSp>
    </p:spTree>
    <p:extLst>
      <p:ext uri="{BB962C8B-B14F-4D97-AF65-F5344CB8AC3E}">
        <p14:creationId xmlns:p14="http://schemas.microsoft.com/office/powerpoint/2010/main" val="2057964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5A148C-B0CA-4865-A8AE-CCEBFA316737}"/>
              </a:ext>
            </a:extLst>
          </p:cNvPr>
          <p:cNvSpPr>
            <a:spLocks noGrp="1"/>
          </p:cNvSpPr>
          <p:nvPr>
            <p:ph type="title"/>
          </p:nvPr>
        </p:nvSpPr>
        <p:spPr/>
        <p:txBody>
          <a:bodyPr/>
          <a:lstStyle/>
          <a:p>
            <a:r>
              <a:rPr lang="en-US" dirty="0"/>
              <a:t>Independent Media</a:t>
            </a:r>
          </a:p>
        </p:txBody>
      </p:sp>
      <p:sp>
        <p:nvSpPr>
          <p:cNvPr id="5" name="TextBox 4">
            <a:extLst>
              <a:ext uri="{FF2B5EF4-FFF2-40B4-BE49-F238E27FC236}">
                <a16:creationId xmlns:a16="http://schemas.microsoft.com/office/drawing/2014/main" id="{2F0BCB30-0177-45FD-A6BA-41A9D95089DD}"/>
              </a:ext>
            </a:extLst>
          </p:cNvPr>
          <p:cNvSpPr txBox="1"/>
          <p:nvPr/>
        </p:nvSpPr>
        <p:spPr>
          <a:xfrm>
            <a:off x="1093864" y="1264897"/>
            <a:ext cx="9642763" cy="2862322"/>
          </a:xfrm>
          <a:prstGeom prst="rect">
            <a:avLst/>
          </a:prstGeom>
          <a:noFill/>
          <a:ln w="19050" cap="flat" cmpd="sng" algn="ctr">
            <a:noFill/>
            <a:prstDash val="solid"/>
            <a:miter lim="800000"/>
          </a:ln>
          <a:effectLst/>
        </p:spPr>
        <p:txBody>
          <a:bodyPr wrap="square" rtlCol="0">
            <a:spAutoFit/>
          </a:bodyPr>
          <a:lstStyle>
            <a:defPPr>
              <a:defRPr lang="en-US"/>
            </a:defPPr>
            <a:lvl1pPr>
              <a:defRPr sz="12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2000" b="0" dirty="0">
                <a:solidFill>
                  <a:prstClr val="black"/>
                </a:solidFill>
                <a:ea typeface="Open Sans" panose="020B0604020202020204" charset="0"/>
                <a:cs typeface="Open Sans" panose="020B0604020202020204" charset="0"/>
              </a:rPr>
              <a:t>The data in the following slides includes all top TV and radio stations across the country.</a:t>
            </a:r>
          </a:p>
          <a:p>
            <a:endParaRPr lang="en-US" sz="2000" b="0" dirty="0">
              <a:solidFill>
                <a:prstClr val="black"/>
              </a:solidFill>
              <a:ea typeface="Open Sans" panose="020B0604020202020204" charset="0"/>
              <a:cs typeface="Open Sans" panose="020B0604020202020204" charset="0"/>
            </a:endParaRPr>
          </a:p>
          <a:p>
            <a:r>
              <a:rPr lang="en-US" sz="2000" b="0" dirty="0">
                <a:solidFill>
                  <a:prstClr val="black"/>
                </a:solidFill>
                <a:ea typeface="Open Sans" panose="020B0604020202020204" charset="0"/>
                <a:cs typeface="Open Sans" panose="020B0604020202020204" charset="0"/>
              </a:rPr>
              <a:t>With the focus on “Independent Media”, it should be noted that the following stations would be excluded from that definition, although they are included in the report to avoid any bias in survey responses:</a:t>
            </a:r>
          </a:p>
          <a:p>
            <a:endParaRPr lang="en-US" sz="2000" b="0" dirty="0">
              <a:solidFill>
                <a:prstClr val="black"/>
              </a:solidFill>
              <a:ea typeface="Open Sans" panose="020B0604020202020204" charset="0"/>
              <a:cs typeface="Open Sans" panose="020B0604020202020204" charset="0"/>
            </a:endParaRPr>
          </a:p>
          <a:p>
            <a:pPr marL="285750" indent="-285750">
              <a:buFont typeface="Arial" panose="020B0604020202020204" pitchFamily="34" charset="0"/>
              <a:buChar char="•"/>
            </a:pPr>
            <a:r>
              <a:rPr lang="en-US" sz="2000" dirty="0">
                <a:solidFill>
                  <a:prstClr val="black"/>
                </a:solidFill>
                <a:ea typeface="Open Sans" panose="020B0604020202020204" charset="0"/>
                <a:cs typeface="Open Sans" panose="020B0604020202020204" charset="0"/>
              </a:rPr>
              <a:t>TV- LNTV (</a:t>
            </a:r>
            <a:r>
              <a:rPr lang="en-US" sz="2000" dirty="0">
                <a:solidFill>
                  <a:prstClr val="black"/>
                </a:solidFill>
              </a:rPr>
              <a:t>state-run)</a:t>
            </a:r>
          </a:p>
          <a:p>
            <a:pPr marL="285750" indent="-285750">
              <a:buFont typeface="Arial" panose="020B0604020202020204" pitchFamily="34" charset="0"/>
              <a:buChar char="•"/>
            </a:pPr>
            <a:r>
              <a:rPr lang="en-US" sz="2000" dirty="0">
                <a:solidFill>
                  <a:prstClr val="black"/>
                </a:solidFill>
              </a:rPr>
              <a:t>Radio- BBC (international), ELBC (state-run), and ECOWAS</a:t>
            </a:r>
          </a:p>
          <a:p>
            <a:endParaRPr lang="en-US" sz="2000" b="0" dirty="0">
              <a:solidFill>
                <a:prstClr val="black"/>
              </a:solidFill>
              <a:ea typeface="Open Sans" panose="020B0604020202020204" charset="0"/>
              <a:cs typeface="Open Sans" panose="020B0604020202020204" charset="0"/>
            </a:endParaRPr>
          </a:p>
        </p:txBody>
      </p:sp>
    </p:spTree>
    <p:extLst>
      <p:ext uri="{BB962C8B-B14F-4D97-AF65-F5344CB8AC3E}">
        <p14:creationId xmlns:p14="http://schemas.microsoft.com/office/powerpoint/2010/main" val="2056211361"/>
      </p:ext>
    </p:extLst>
  </p:cSld>
  <p:clrMapOvr>
    <a:masterClrMapping/>
  </p:clrMapOvr>
</p:sld>
</file>

<file path=ppt/theme/theme1.xml><?xml version="1.0" encoding="utf-8"?>
<a:theme xmlns:a="http://schemas.openxmlformats.org/drawingml/2006/main" name="GeoPoll GAM">
  <a:themeElements>
    <a:clrScheme name="GeoPoll Final">
      <a:dk1>
        <a:srgbClr val="33535D"/>
      </a:dk1>
      <a:lt1>
        <a:srgbClr val="FFFFFF"/>
      </a:lt1>
      <a:dk2>
        <a:srgbClr val="454E4E"/>
      </a:dk2>
      <a:lt2>
        <a:srgbClr val="E7E6E6"/>
      </a:lt2>
      <a:accent1>
        <a:srgbClr val="4394B6"/>
      </a:accent1>
      <a:accent2>
        <a:srgbClr val="9FD7E4"/>
      </a:accent2>
      <a:accent3>
        <a:srgbClr val="D0652F"/>
      </a:accent3>
      <a:accent4>
        <a:srgbClr val="FEBA00"/>
      </a:accent4>
      <a:accent5>
        <a:srgbClr val="A4A5A4"/>
      </a:accent5>
      <a:accent6>
        <a:srgbClr val="3C9A66"/>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Poll GAM" id="{78C7B34C-FB40-4D03-A586-5CCD0D6AC865}" vid="{FA23242F-9611-4D1D-9705-C22E4EE1B0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eoPoll Final">
    <a:dk1>
      <a:srgbClr val="33535D"/>
    </a:dk1>
    <a:lt1>
      <a:srgbClr val="FFFFFF"/>
    </a:lt1>
    <a:dk2>
      <a:srgbClr val="454E4E"/>
    </a:dk2>
    <a:lt2>
      <a:srgbClr val="E7E6E6"/>
    </a:lt2>
    <a:accent1>
      <a:srgbClr val="4394B6"/>
    </a:accent1>
    <a:accent2>
      <a:srgbClr val="9FD7E4"/>
    </a:accent2>
    <a:accent3>
      <a:srgbClr val="D0652F"/>
    </a:accent3>
    <a:accent4>
      <a:srgbClr val="FEBA00"/>
    </a:accent4>
    <a:accent5>
      <a:srgbClr val="A4A5A4"/>
    </a:accent5>
    <a:accent6>
      <a:srgbClr val="3C9A66"/>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GeoPoll Final">
    <a:dk1>
      <a:srgbClr val="33535D"/>
    </a:dk1>
    <a:lt1>
      <a:srgbClr val="FFFFFF"/>
    </a:lt1>
    <a:dk2>
      <a:srgbClr val="454E4E"/>
    </a:dk2>
    <a:lt2>
      <a:srgbClr val="E7E6E6"/>
    </a:lt2>
    <a:accent1>
      <a:srgbClr val="4394B6"/>
    </a:accent1>
    <a:accent2>
      <a:srgbClr val="9FD7E4"/>
    </a:accent2>
    <a:accent3>
      <a:srgbClr val="D0652F"/>
    </a:accent3>
    <a:accent4>
      <a:srgbClr val="FEBA00"/>
    </a:accent4>
    <a:accent5>
      <a:srgbClr val="A4A5A4"/>
    </a:accent5>
    <a:accent6>
      <a:srgbClr val="3C9A66"/>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GeoPoll Final">
    <a:dk1>
      <a:srgbClr val="33535D"/>
    </a:dk1>
    <a:lt1>
      <a:srgbClr val="FFFFFF"/>
    </a:lt1>
    <a:dk2>
      <a:srgbClr val="454E4E"/>
    </a:dk2>
    <a:lt2>
      <a:srgbClr val="E7E6E6"/>
    </a:lt2>
    <a:accent1>
      <a:srgbClr val="4394B6"/>
    </a:accent1>
    <a:accent2>
      <a:srgbClr val="9FD7E4"/>
    </a:accent2>
    <a:accent3>
      <a:srgbClr val="D0652F"/>
    </a:accent3>
    <a:accent4>
      <a:srgbClr val="FEBA00"/>
    </a:accent4>
    <a:accent5>
      <a:srgbClr val="A4A5A4"/>
    </a:accent5>
    <a:accent6>
      <a:srgbClr val="3C9A66"/>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Custom 4">
    <a:dk1>
      <a:srgbClr val="FFFFFF"/>
    </a:dk1>
    <a:lt1>
      <a:srgbClr val="4DB9CF"/>
    </a:lt1>
    <a:dk2>
      <a:srgbClr val="C1C1BF"/>
    </a:dk2>
    <a:lt2>
      <a:srgbClr val="2B86C1"/>
    </a:lt2>
    <a:accent1>
      <a:srgbClr val="27414A"/>
    </a:accent1>
    <a:accent2>
      <a:srgbClr val="F25219"/>
    </a:accent2>
    <a:accent3>
      <a:srgbClr val="CECE00"/>
    </a:accent3>
    <a:accent4>
      <a:srgbClr val="BDE1FF"/>
    </a:accent4>
    <a:accent5>
      <a:srgbClr val="F61D26"/>
    </a:accent5>
    <a:accent6>
      <a:srgbClr val="80D2E1"/>
    </a:accent6>
    <a:hlink>
      <a:srgbClr val="323F7E"/>
    </a:hlink>
    <a:folHlink>
      <a:srgbClr val="585E7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Custom 4">
    <a:dk1>
      <a:srgbClr val="FFFFFF"/>
    </a:dk1>
    <a:lt1>
      <a:srgbClr val="4DB9CF"/>
    </a:lt1>
    <a:dk2>
      <a:srgbClr val="C1C1BF"/>
    </a:dk2>
    <a:lt2>
      <a:srgbClr val="2B86C1"/>
    </a:lt2>
    <a:accent1>
      <a:srgbClr val="27414A"/>
    </a:accent1>
    <a:accent2>
      <a:srgbClr val="F25219"/>
    </a:accent2>
    <a:accent3>
      <a:srgbClr val="CECE00"/>
    </a:accent3>
    <a:accent4>
      <a:srgbClr val="BDE1FF"/>
    </a:accent4>
    <a:accent5>
      <a:srgbClr val="F61D26"/>
    </a:accent5>
    <a:accent6>
      <a:srgbClr val="80D2E1"/>
    </a:accent6>
    <a:hlink>
      <a:srgbClr val="323F7E"/>
    </a:hlink>
    <a:folHlink>
      <a:srgbClr val="585E7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Custom 4">
    <a:dk1>
      <a:srgbClr val="FFFFFF"/>
    </a:dk1>
    <a:lt1>
      <a:srgbClr val="4DB9CF"/>
    </a:lt1>
    <a:dk2>
      <a:srgbClr val="C1C1BF"/>
    </a:dk2>
    <a:lt2>
      <a:srgbClr val="2B86C1"/>
    </a:lt2>
    <a:accent1>
      <a:srgbClr val="27414A"/>
    </a:accent1>
    <a:accent2>
      <a:srgbClr val="F25219"/>
    </a:accent2>
    <a:accent3>
      <a:srgbClr val="CECE00"/>
    </a:accent3>
    <a:accent4>
      <a:srgbClr val="BDE1FF"/>
    </a:accent4>
    <a:accent5>
      <a:srgbClr val="F61D26"/>
    </a:accent5>
    <a:accent6>
      <a:srgbClr val="80D2E1"/>
    </a:accent6>
    <a:hlink>
      <a:srgbClr val="323F7E"/>
    </a:hlink>
    <a:folHlink>
      <a:srgbClr val="585E7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GeoPoll Final">
    <a:dk1>
      <a:srgbClr val="33535D"/>
    </a:dk1>
    <a:lt1>
      <a:srgbClr val="FFFFFF"/>
    </a:lt1>
    <a:dk2>
      <a:srgbClr val="454E4E"/>
    </a:dk2>
    <a:lt2>
      <a:srgbClr val="E7E6E6"/>
    </a:lt2>
    <a:accent1>
      <a:srgbClr val="4394B6"/>
    </a:accent1>
    <a:accent2>
      <a:srgbClr val="9FD7E4"/>
    </a:accent2>
    <a:accent3>
      <a:srgbClr val="D0652F"/>
    </a:accent3>
    <a:accent4>
      <a:srgbClr val="FEBA00"/>
    </a:accent4>
    <a:accent5>
      <a:srgbClr val="A4A5A4"/>
    </a:accent5>
    <a:accent6>
      <a:srgbClr val="3C9A66"/>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GeoPoll Final">
    <a:dk1>
      <a:srgbClr val="33535D"/>
    </a:dk1>
    <a:lt1>
      <a:srgbClr val="FFFFFF"/>
    </a:lt1>
    <a:dk2>
      <a:srgbClr val="454E4E"/>
    </a:dk2>
    <a:lt2>
      <a:srgbClr val="E7E6E6"/>
    </a:lt2>
    <a:accent1>
      <a:srgbClr val="4394B6"/>
    </a:accent1>
    <a:accent2>
      <a:srgbClr val="9FD7E4"/>
    </a:accent2>
    <a:accent3>
      <a:srgbClr val="D0652F"/>
    </a:accent3>
    <a:accent4>
      <a:srgbClr val="FEBA00"/>
    </a:accent4>
    <a:accent5>
      <a:srgbClr val="A4A5A4"/>
    </a:accent5>
    <a:accent6>
      <a:srgbClr val="3C9A66"/>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GeoPoll Final">
    <a:dk1>
      <a:srgbClr val="33535D"/>
    </a:dk1>
    <a:lt1>
      <a:srgbClr val="FFFFFF"/>
    </a:lt1>
    <a:dk2>
      <a:srgbClr val="454E4E"/>
    </a:dk2>
    <a:lt2>
      <a:srgbClr val="E7E6E6"/>
    </a:lt2>
    <a:accent1>
      <a:srgbClr val="4394B6"/>
    </a:accent1>
    <a:accent2>
      <a:srgbClr val="9FD7E4"/>
    </a:accent2>
    <a:accent3>
      <a:srgbClr val="D0652F"/>
    </a:accent3>
    <a:accent4>
      <a:srgbClr val="FEBA00"/>
    </a:accent4>
    <a:accent5>
      <a:srgbClr val="A4A5A4"/>
    </a:accent5>
    <a:accent6>
      <a:srgbClr val="3C9A66"/>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GeoPoll Final">
    <a:dk1>
      <a:srgbClr val="33535D"/>
    </a:dk1>
    <a:lt1>
      <a:srgbClr val="FFFFFF"/>
    </a:lt1>
    <a:dk2>
      <a:srgbClr val="454E4E"/>
    </a:dk2>
    <a:lt2>
      <a:srgbClr val="E7E6E6"/>
    </a:lt2>
    <a:accent1>
      <a:srgbClr val="4394B6"/>
    </a:accent1>
    <a:accent2>
      <a:srgbClr val="9FD7E4"/>
    </a:accent2>
    <a:accent3>
      <a:srgbClr val="D0652F"/>
    </a:accent3>
    <a:accent4>
      <a:srgbClr val="FEBA00"/>
    </a:accent4>
    <a:accent5>
      <a:srgbClr val="A4A5A4"/>
    </a:accent5>
    <a:accent6>
      <a:srgbClr val="3C9A66"/>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GeoPoll Final">
    <a:dk1>
      <a:srgbClr val="33535D"/>
    </a:dk1>
    <a:lt1>
      <a:srgbClr val="FFFFFF"/>
    </a:lt1>
    <a:dk2>
      <a:srgbClr val="454E4E"/>
    </a:dk2>
    <a:lt2>
      <a:srgbClr val="E7E6E6"/>
    </a:lt2>
    <a:accent1>
      <a:srgbClr val="4394B6"/>
    </a:accent1>
    <a:accent2>
      <a:srgbClr val="9FD7E4"/>
    </a:accent2>
    <a:accent3>
      <a:srgbClr val="D0652F"/>
    </a:accent3>
    <a:accent4>
      <a:srgbClr val="FEBA00"/>
    </a:accent4>
    <a:accent5>
      <a:srgbClr val="A4A5A4"/>
    </a:accent5>
    <a:accent6>
      <a:srgbClr val="3C9A66"/>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GeoPoll Final">
    <a:dk1>
      <a:srgbClr val="33535D"/>
    </a:dk1>
    <a:lt1>
      <a:srgbClr val="FFFFFF"/>
    </a:lt1>
    <a:dk2>
      <a:srgbClr val="454E4E"/>
    </a:dk2>
    <a:lt2>
      <a:srgbClr val="E7E6E6"/>
    </a:lt2>
    <a:accent1>
      <a:srgbClr val="4394B6"/>
    </a:accent1>
    <a:accent2>
      <a:srgbClr val="9FD7E4"/>
    </a:accent2>
    <a:accent3>
      <a:srgbClr val="D0652F"/>
    </a:accent3>
    <a:accent4>
      <a:srgbClr val="FEBA00"/>
    </a:accent4>
    <a:accent5>
      <a:srgbClr val="A4A5A4"/>
    </a:accent5>
    <a:accent6>
      <a:srgbClr val="3C9A66"/>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GeoPoll Final">
    <a:dk1>
      <a:srgbClr val="33535D"/>
    </a:dk1>
    <a:lt1>
      <a:srgbClr val="FFFFFF"/>
    </a:lt1>
    <a:dk2>
      <a:srgbClr val="454E4E"/>
    </a:dk2>
    <a:lt2>
      <a:srgbClr val="E7E6E6"/>
    </a:lt2>
    <a:accent1>
      <a:srgbClr val="4394B6"/>
    </a:accent1>
    <a:accent2>
      <a:srgbClr val="9FD7E4"/>
    </a:accent2>
    <a:accent3>
      <a:srgbClr val="D0652F"/>
    </a:accent3>
    <a:accent4>
      <a:srgbClr val="FEBA00"/>
    </a:accent4>
    <a:accent5>
      <a:srgbClr val="A4A5A4"/>
    </a:accent5>
    <a:accent6>
      <a:srgbClr val="3C9A66"/>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GeoPoll Final">
    <a:dk1>
      <a:srgbClr val="33535D"/>
    </a:dk1>
    <a:lt1>
      <a:srgbClr val="FFFFFF"/>
    </a:lt1>
    <a:dk2>
      <a:srgbClr val="454E4E"/>
    </a:dk2>
    <a:lt2>
      <a:srgbClr val="E7E6E6"/>
    </a:lt2>
    <a:accent1>
      <a:srgbClr val="4394B6"/>
    </a:accent1>
    <a:accent2>
      <a:srgbClr val="9FD7E4"/>
    </a:accent2>
    <a:accent3>
      <a:srgbClr val="D0652F"/>
    </a:accent3>
    <a:accent4>
      <a:srgbClr val="FEBA00"/>
    </a:accent4>
    <a:accent5>
      <a:srgbClr val="A4A5A4"/>
    </a:accent5>
    <a:accent6>
      <a:srgbClr val="3C9A66"/>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GeoPoll Final">
    <a:dk1>
      <a:srgbClr val="33535D"/>
    </a:dk1>
    <a:lt1>
      <a:srgbClr val="FFFFFF"/>
    </a:lt1>
    <a:dk2>
      <a:srgbClr val="454E4E"/>
    </a:dk2>
    <a:lt2>
      <a:srgbClr val="E7E6E6"/>
    </a:lt2>
    <a:accent1>
      <a:srgbClr val="4394B6"/>
    </a:accent1>
    <a:accent2>
      <a:srgbClr val="9FD7E4"/>
    </a:accent2>
    <a:accent3>
      <a:srgbClr val="D0652F"/>
    </a:accent3>
    <a:accent4>
      <a:srgbClr val="FEBA00"/>
    </a:accent4>
    <a:accent5>
      <a:srgbClr val="A4A5A4"/>
    </a:accent5>
    <a:accent6>
      <a:srgbClr val="3C9A66"/>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GeoPoll GAM</Template>
  <TotalTime>4958</TotalTime>
  <Words>3349</Words>
  <Application>Microsoft Office PowerPoint</Application>
  <PresentationFormat>Widescreen</PresentationFormat>
  <Paragraphs>982</Paragraphs>
  <Slides>50</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Calibri</vt:lpstr>
      <vt:lpstr>Calibri Light</vt:lpstr>
      <vt:lpstr>Open Sans</vt:lpstr>
      <vt:lpstr>GeoPoll GAM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Independent Media</vt:lpstr>
      <vt:lpstr>Executive Summary – August 2024</vt:lpstr>
      <vt:lpstr>PowerPoint Presentation</vt:lpstr>
      <vt:lpstr>TV Average Audience - National</vt:lpstr>
      <vt:lpstr>TV Average Audience - Male</vt:lpstr>
      <vt:lpstr>TV Average Audience - Female</vt:lpstr>
      <vt:lpstr>TV Average Audience – Weekday Primetime (7-10PM)</vt:lpstr>
      <vt:lpstr>TV Share Of Viewership</vt:lpstr>
      <vt:lpstr>TV Share Of Viewership</vt:lpstr>
      <vt:lpstr>TV Affinity And Audience Rating - Male</vt:lpstr>
      <vt:lpstr>TV Affinity And Audience Rating - Female</vt:lpstr>
      <vt:lpstr>TV Ratings – Demographic Crosstabs</vt:lpstr>
      <vt:lpstr>PowerPoint Presentation</vt:lpstr>
      <vt:lpstr>Radio Average Audience - National</vt:lpstr>
      <vt:lpstr>Radio Average Audience - Male</vt:lpstr>
      <vt:lpstr>Radio Average Audience - Female</vt:lpstr>
      <vt:lpstr>Radio Share Of Listenership</vt:lpstr>
      <vt:lpstr>Radio Share Of Listenership</vt:lpstr>
      <vt:lpstr>Radio Share Of Listenership</vt:lpstr>
      <vt:lpstr>Radio Affinity And Audience Rating - Male</vt:lpstr>
      <vt:lpstr>Radio Affinity And Audience Rating - Female</vt:lpstr>
      <vt:lpstr>Radio Ratings – Demographic Crosstabs</vt:lpstr>
      <vt:lpstr>Radio – Average Audience by Topography</vt:lpstr>
      <vt:lpstr>Radio – Average Audience by Topography</vt:lpstr>
      <vt:lpstr>Radio – Average Audience by Topography</vt:lpstr>
      <vt:lpstr>Radio – Average Audience by Topography</vt:lpstr>
      <vt:lpstr>Radio – Average Audience by Topography</vt:lpstr>
      <vt:lpstr>PowerPoint Presentation</vt:lpstr>
      <vt:lpstr>TV Audience - National</vt:lpstr>
      <vt:lpstr>TV Audience - Male</vt:lpstr>
      <vt:lpstr>TV Audience - Female</vt:lpstr>
      <vt:lpstr>TV Share - National</vt:lpstr>
      <vt:lpstr>TV Share By Gender</vt:lpstr>
      <vt:lpstr>TV Share By Gender</vt:lpstr>
      <vt:lpstr>Radio Share - National</vt:lpstr>
      <vt:lpstr>Radio Share By Gender</vt:lpstr>
      <vt:lpstr>Radio Share By Gender</vt:lpstr>
      <vt:lpstr>PowerPoint Presentation</vt:lpstr>
      <vt:lpstr>Newspaper Readership</vt:lpstr>
      <vt:lpstr>PowerPoint Presentation</vt:lpstr>
      <vt:lpstr>Definition Of Terms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 Wamucii</dc:creator>
  <cp:lastModifiedBy>Erik Johnson</cp:lastModifiedBy>
  <cp:revision>274</cp:revision>
  <dcterms:created xsi:type="dcterms:W3CDTF">2020-02-26T06:14:54Z</dcterms:created>
  <dcterms:modified xsi:type="dcterms:W3CDTF">2024-09-20T03:26:13Z</dcterms:modified>
</cp:coreProperties>
</file>